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097" r:id="rId1"/>
  </p:sldMasterIdLst>
  <p:notesMasterIdLst>
    <p:notesMasterId r:id="rId78"/>
  </p:notesMasterIdLst>
  <p:sldIdLst>
    <p:sldId id="256" r:id="rId2"/>
    <p:sldId id="257" r:id="rId3"/>
    <p:sldId id="258" r:id="rId4"/>
    <p:sldId id="377" r:id="rId5"/>
    <p:sldId id="378" r:id="rId6"/>
    <p:sldId id="379" r:id="rId7"/>
    <p:sldId id="328" r:id="rId8"/>
    <p:sldId id="380" r:id="rId9"/>
    <p:sldId id="381" r:id="rId10"/>
    <p:sldId id="259" r:id="rId11"/>
    <p:sldId id="301" r:id="rId12"/>
    <p:sldId id="302" r:id="rId13"/>
    <p:sldId id="303" r:id="rId14"/>
    <p:sldId id="329" r:id="rId15"/>
    <p:sldId id="351" r:id="rId16"/>
    <p:sldId id="382" r:id="rId17"/>
    <p:sldId id="383" r:id="rId18"/>
    <p:sldId id="260" r:id="rId19"/>
    <p:sldId id="330" r:id="rId20"/>
    <p:sldId id="384" r:id="rId21"/>
    <p:sldId id="331" r:id="rId22"/>
    <p:sldId id="332" r:id="rId23"/>
    <p:sldId id="385" r:id="rId24"/>
    <p:sldId id="333" r:id="rId25"/>
    <p:sldId id="334" r:id="rId26"/>
    <p:sldId id="261" r:id="rId27"/>
    <p:sldId id="386" r:id="rId28"/>
    <p:sldId id="387" r:id="rId29"/>
    <p:sldId id="262" r:id="rId30"/>
    <p:sldId id="388" r:id="rId31"/>
    <p:sldId id="353" r:id="rId32"/>
    <p:sldId id="389" r:id="rId33"/>
    <p:sldId id="352" r:id="rId34"/>
    <p:sldId id="390" r:id="rId35"/>
    <p:sldId id="335" r:id="rId36"/>
    <p:sldId id="355" r:id="rId37"/>
    <p:sldId id="336" r:id="rId38"/>
    <p:sldId id="304" r:id="rId39"/>
    <p:sldId id="356" r:id="rId40"/>
    <p:sldId id="337" r:id="rId41"/>
    <p:sldId id="357" r:id="rId42"/>
    <p:sldId id="358" r:id="rId43"/>
    <p:sldId id="359" r:id="rId44"/>
    <p:sldId id="360" r:id="rId45"/>
    <p:sldId id="338" r:id="rId46"/>
    <p:sldId id="361" r:id="rId47"/>
    <p:sldId id="362" r:id="rId48"/>
    <p:sldId id="264" r:id="rId49"/>
    <p:sldId id="363" r:id="rId50"/>
    <p:sldId id="364" r:id="rId51"/>
    <p:sldId id="339" r:id="rId52"/>
    <p:sldId id="265" r:id="rId53"/>
    <p:sldId id="305" r:id="rId54"/>
    <p:sldId id="391" r:id="rId55"/>
    <p:sldId id="365" r:id="rId56"/>
    <p:sldId id="306" r:id="rId57"/>
    <p:sldId id="392" r:id="rId58"/>
    <p:sldId id="266" r:id="rId59"/>
    <p:sldId id="393" r:id="rId60"/>
    <p:sldId id="307" r:id="rId61"/>
    <p:sldId id="267" r:id="rId62"/>
    <p:sldId id="366" r:id="rId63"/>
    <p:sldId id="394" r:id="rId64"/>
    <p:sldId id="395" r:id="rId65"/>
    <p:sldId id="308" r:id="rId66"/>
    <p:sldId id="309" r:id="rId67"/>
    <p:sldId id="396" r:id="rId68"/>
    <p:sldId id="397" r:id="rId69"/>
    <p:sldId id="268" r:id="rId70"/>
    <p:sldId id="398" r:id="rId71"/>
    <p:sldId id="310" r:id="rId72"/>
    <p:sldId id="399" r:id="rId73"/>
    <p:sldId id="400" r:id="rId74"/>
    <p:sldId id="401" r:id="rId75"/>
    <p:sldId id="276" r:id="rId76"/>
    <p:sldId id="376" r:id="rId77"/>
  </p:sldIdLst>
  <p:sldSz cx="12192000" cy="6858000"/>
  <p:notesSz cx="6858000" cy="9144000"/>
  <p:custDataLst>
    <p:tags r:id="rId7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Светлый стиль 1 — акцент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Стиль из темы 1 - акцент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6535" autoAdjust="0"/>
  </p:normalViewPr>
  <p:slideViewPr>
    <p:cSldViewPr snapToGrid="0">
      <p:cViewPr varScale="1">
        <p:scale>
          <a:sx n="63" d="100"/>
          <a:sy n="63" d="100"/>
        </p:scale>
        <p:origin x="1020" y="108"/>
      </p:cViewPr>
      <p:guideLst>
        <p:guide orient="horz" pos="2160"/>
        <p:guide pos="3840"/>
      </p:guideLst>
    </p:cSldViewPr>
  </p:slideViewPr>
  <p:outlineViewPr>
    <p:cViewPr>
      <p:scale>
        <a:sx n="33" d="100"/>
        <a:sy n="33" d="100"/>
      </p:scale>
      <p:origin x="0" y="-20718"/>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4E48CB-8CBA-480E-8179-B43A7BBB5451}" type="datetimeFigureOut">
              <a:rPr lang="ru-RU" smtClean="0"/>
              <a:t>31.01.2017</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35260E-8876-4F4E-A5C8-695073D2F9F6}" type="slidenum">
              <a:rPr lang="ru-RU" smtClean="0"/>
              <a:t>‹#›</a:t>
            </a:fld>
            <a:endParaRPr lang="ru-RU"/>
          </a:p>
        </p:txBody>
      </p:sp>
    </p:spTree>
    <p:extLst>
      <p:ext uri="{BB962C8B-B14F-4D97-AF65-F5344CB8AC3E}">
        <p14:creationId xmlns:p14="http://schemas.microsoft.com/office/powerpoint/2010/main" val="3074036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2135260E-8876-4F4E-A5C8-695073D2F9F6}" type="slidenum">
              <a:rPr lang="ru-RU" smtClean="0"/>
              <a:t>2</a:t>
            </a:fld>
            <a:endParaRPr lang="ru-RU"/>
          </a:p>
        </p:txBody>
      </p:sp>
    </p:spTree>
    <p:extLst>
      <p:ext uri="{BB962C8B-B14F-4D97-AF65-F5344CB8AC3E}">
        <p14:creationId xmlns:p14="http://schemas.microsoft.com/office/powerpoint/2010/main" val="3451905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a:p>
        </p:txBody>
      </p:sp>
      <p:sp>
        <p:nvSpPr>
          <p:cNvPr id="4" name="Slide Number Placeholder 3"/>
          <p:cNvSpPr>
            <a:spLocks noGrp="1"/>
          </p:cNvSpPr>
          <p:nvPr>
            <p:ph type="sldNum" sz="quarter" idx="10"/>
          </p:nvPr>
        </p:nvSpPr>
        <p:spPr/>
        <p:txBody>
          <a:bodyPr/>
          <a:lstStyle/>
          <a:p>
            <a:fld id="{2135260E-8876-4F4E-A5C8-695073D2F9F6}" type="slidenum">
              <a:rPr lang="ru-RU" smtClean="0"/>
              <a:t>13</a:t>
            </a:fld>
            <a:endParaRPr lang="ru-RU"/>
          </a:p>
        </p:txBody>
      </p:sp>
    </p:spTree>
    <p:extLst>
      <p:ext uri="{BB962C8B-B14F-4D97-AF65-F5344CB8AC3E}">
        <p14:creationId xmlns:p14="http://schemas.microsoft.com/office/powerpoint/2010/main" val="2614760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2135260E-8876-4F4E-A5C8-695073D2F9F6}" type="slidenum">
              <a:rPr lang="ru-RU" smtClean="0"/>
              <a:t>68</a:t>
            </a:fld>
            <a:endParaRPr lang="ru-RU"/>
          </a:p>
        </p:txBody>
      </p:sp>
    </p:spTree>
    <p:extLst>
      <p:ext uri="{BB962C8B-B14F-4D97-AF65-F5344CB8AC3E}">
        <p14:creationId xmlns:p14="http://schemas.microsoft.com/office/powerpoint/2010/main" val="2459780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ru-RU" smtClean="0"/>
              <a:t>Образец заголовка</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0E59FD0C-5451-4CA0-86AF-E70AE3279989}" type="datetimeFigureOut">
              <a:rPr lang="en-US" smtClean="0"/>
              <a:t>1/31/2017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66873435"/>
      </p:ext>
    </p:extLst>
  </p:cSld>
  <p:clrMapOvr>
    <a:masterClrMapping/>
  </p:clrMapOvr>
  <p:timing>
    <p:tnLst>
      <p:par>
        <p:cTn id="1" dur="indefinite" restart="never" nodeType="tmRoot"/>
      </p:par>
    </p:tn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0E59FD0C-5451-4CA0-86AF-E70AE3279989}" type="datetimeFigureOut">
              <a:rPr lang="en-US" smtClean="0"/>
              <a:t>1/31/2017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3736533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ru-RU" smtClean="0"/>
              <a:t>Образец заголовка</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Date Placeholder 3"/>
          <p:cNvSpPr>
            <a:spLocks noGrp="1"/>
          </p:cNvSpPr>
          <p:nvPr>
            <p:ph type="dt" sz="half" idx="10"/>
          </p:nvPr>
        </p:nvSpPr>
        <p:spPr/>
        <p:txBody>
          <a:bodyPr/>
          <a:lstStyle/>
          <a:p>
            <a:fld id="{0E59FD0C-5451-4CA0-86AF-E70AE3279989}" type="datetimeFigureOut">
              <a:rPr lang="en-US" smtClean="0"/>
              <a:t>1/31/2017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7004387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0E59FD0C-5451-4CA0-86AF-E70AE3279989}" type="datetimeFigureOut">
              <a:rPr lang="en-US" smtClean="0"/>
              <a:t>1/31/2017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5572906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ru-RU" smtClean="0"/>
              <a:t>Образец заголовка</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0E59FD0C-5451-4CA0-86AF-E70AE3279989}" type="datetimeFigureOut">
              <a:rPr lang="en-US" smtClean="0"/>
              <a:t>1/31/2017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9751884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0E59FD0C-5451-4CA0-86AF-E70AE3279989}" type="datetimeFigureOut">
              <a:rPr lang="en-US" smtClean="0"/>
              <a:t>1/31/2017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6759194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Сравнение">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845127" y="2507550"/>
            <a:ext cx="5156200" cy="3680525"/>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172200" y="2507550"/>
            <a:ext cx="5181601" cy="3680525"/>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7" name="Date Placeholder 6"/>
          <p:cNvSpPr>
            <a:spLocks noGrp="1"/>
          </p:cNvSpPr>
          <p:nvPr>
            <p:ph type="dt" sz="half" idx="10"/>
          </p:nvPr>
        </p:nvSpPr>
        <p:spPr/>
        <p:txBody>
          <a:bodyPr/>
          <a:lstStyle/>
          <a:p>
            <a:fld id="{0E59FD0C-5451-4CA0-86AF-E70AE3279989}" type="datetimeFigureOut">
              <a:rPr lang="en-US" smtClean="0"/>
              <a:t>1/31/2017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
        <p:nvSpPr>
          <p:cNvPr id="10" name="Title 9"/>
          <p:cNvSpPr>
            <a:spLocks noGrp="1"/>
          </p:cNvSpPr>
          <p:nvPr>
            <p:ph type="title"/>
          </p:nvPr>
        </p:nvSpPr>
        <p:spPr/>
        <p:txBody>
          <a:bodyPr/>
          <a:lstStyle/>
          <a:p>
            <a:r>
              <a:rPr lang="ru-RU" smtClean="0"/>
              <a:t>Образец заголовка</a:t>
            </a:r>
            <a:endParaRPr lang="en-US" dirty="0"/>
          </a:p>
        </p:txBody>
      </p:sp>
    </p:spTree>
    <p:extLst>
      <p:ext uri="{BB962C8B-B14F-4D97-AF65-F5344CB8AC3E}">
        <p14:creationId xmlns:p14="http://schemas.microsoft.com/office/powerpoint/2010/main" val="317602234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Только заголовок">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59FD0C-5451-4CA0-86AF-E70AE3279989}" type="datetimeFigureOut">
              <a:rPr lang="en-US" smtClean="0"/>
              <a:t>1/31/2017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
        <p:nvSpPr>
          <p:cNvPr id="6" name="Title 5"/>
          <p:cNvSpPr>
            <a:spLocks noGrp="1"/>
          </p:cNvSpPr>
          <p:nvPr>
            <p:ph type="title"/>
          </p:nvPr>
        </p:nvSpPr>
        <p:spPr/>
        <p:txBody>
          <a:bodyPr/>
          <a:lstStyle/>
          <a:p>
            <a:r>
              <a:rPr lang="ru-RU" smtClean="0"/>
              <a:t>Образец заголовка</a:t>
            </a:r>
            <a:endParaRPr lang="en-US"/>
          </a:p>
        </p:txBody>
      </p:sp>
    </p:spTree>
    <p:extLst>
      <p:ext uri="{BB962C8B-B14F-4D97-AF65-F5344CB8AC3E}">
        <p14:creationId xmlns:p14="http://schemas.microsoft.com/office/powerpoint/2010/main" val="294923673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59FD0C-5451-4CA0-86AF-E70AE3279989}" type="datetimeFigureOut">
              <a:rPr lang="en-US" smtClean="0"/>
              <a:t>1/31/2017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0061897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ru-RU" smtClean="0"/>
              <a:t>Образец заголовка</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0E59FD0C-5451-4CA0-86AF-E70AE3279989}" type="datetimeFigureOut">
              <a:rPr lang="en-US" smtClean="0"/>
              <a:t>1/31/2017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0430440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ru-RU" smtClean="0"/>
              <a:t>Образец заголовка</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0E59FD0C-5451-4CA0-86AF-E70AE3279989}" type="datetimeFigureOut">
              <a:rPr lang="en-US" smtClean="0"/>
              <a:t>1/31/2017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5765919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0E59FD0C-5451-4CA0-86AF-E70AE3279989}" type="datetimeFigureOut">
              <a:rPr lang="en-US" smtClean="0"/>
              <a:t>1/31/2017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1373251"/>
      </p:ext>
    </p:extLst>
  </p:cSld>
  <p:clrMap bg1="lt1" tx1="dk1" bg2="lt2" tx2="dk2" accent1="accent1" accent2="accent2" accent3="accent3" accent4="accent4" accent5="accent5" accent6="accent6" hlink="hlink" folHlink="folHlink"/>
  <p:sldLayoutIdLst>
    <p:sldLayoutId id="2147484098" r:id="rId1"/>
    <p:sldLayoutId id="2147484099" r:id="rId2"/>
    <p:sldLayoutId id="2147484100" r:id="rId3"/>
    <p:sldLayoutId id="2147484101" r:id="rId4"/>
    <p:sldLayoutId id="2147484102" r:id="rId5"/>
    <p:sldLayoutId id="2147484103" r:id="rId6"/>
    <p:sldLayoutId id="2147484104" r:id="rId7"/>
    <p:sldLayoutId id="2147484105" r:id="rId8"/>
    <p:sldLayoutId id="2147484106" r:id="rId9"/>
    <p:sldLayoutId id="2147484107" r:id="rId10"/>
    <p:sldLayoutId id="2147484108" r:id="rId11"/>
  </p:sldLayoutIdLst>
  <p:timing>
    <p:tnLst>
      <p:par>
        <p:cTn id="1" dur="indefinite" restart="never" nodeType="tmRoot"/>
      </p:par>
    </p:tnLst>
  </p:timing>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3.png"/></Relationships>
</file>

<file path=ppt/slides/_rels/slide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5.png"/></Relationships>
</file>

<file path=ppt/slides/_rels/slide6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9.png"/><Relationship Id="rId4" Type="http://schemas.openxmlformats.org/officeDocument/2006/relationships/image" Target="../media/image88.png"/></Relationships>
</file>

<file path=ppt/slides/_rels/slide69.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95.png"/></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107959" y="2789631"/>
            <a:ext cx="9950361" cy="941679"/>
          </a:xfrm>
        </p:spPr>
        <p:txBody>
          <a:bodyPr>
            <a:normAutofit/>
          </a:bodyPr>
          <a:lstStyle/>
          <a:p>
            <a:pPr algn="ctr"/>
            <a:r>
              <a:rPr lang="en-US" dirty="0" smtClean="0">
                <a:solidFill>
                  <a:schemeClr val="accent5"/>
                </a:solidFill>
              </a:rPr>
              <a:t>Loops</a:t>
            </a:r>
            <a:endParaRPr lang="ru-RU" dirty="0">
              <a:solidFill>
                <a:schemeClr val="accent5"/>
              </a:solidFill>
            </a:endParaRPr>
          </a:p>
        </p:txBody>
      </p:sp>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146207" y="1545043"/>
            <a:ext cx="7325110"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smtClean="0">
                <a:solidFill>
                  <a:schemeClr val="accent5"/>
                </a:solidFill>
              </a:rPr>
              <a:t>C++ Programming, Fall 2016</a:t>
            </a:r>
            <a:endParaRPr lang="ru-RU" dirty="0">
              <a:solidFill>
                <a:schemeClr val="accent5"/>
              </a:solidFill>
            </a:endParaRPr>
          </a:p>
        </p:txBody>
      </p:sp>
      <p:pic>
        <p:nvPicPr>
          <p:cNvPr id="1026"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8" name="Подзаголовок 2"/>
          <p:cNvSpPr txBox="1">
            <a:spLocks/>
          </p:cNvSpPr>
          <p:nvPr/>
        </p:nvSpPr>
        <p:spPr>
          <a:xfrm>
            <a:off x="4150172" y="4254885"/>
            <a:ext cx="4172674" cy="85510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r>
              <a:rPr lang="en-US" sz="6000" b="1" dirty="0" smtClean="0">
                <a:solidFill>
                  <a:srgbClr val="002060"/>
                </a:solidFill>
              </a:rPr>
              <a:t>Lecture #5</a:t>
            </a:r>
            <a:endParaRPr lang="ru-RU" sz="6000" b="1" dirty="0">
              <a:solidFill>
                <a:srgbClr val="002060"/>
              </a:solidFill>
            </a:endParaRPr>
          </a:p>
        </p:txBody>
      </p:sp>
    </p:spTree>
    <p:extLst>
      <p:ext uri="{BB962C8B-B14F-4D97-AF65-F5344CB8AC3E}">
        <p14:creationId xmlns:p14="http://schemas.microsoft.com/office/powerpoint/2010/main" val="5540826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6156101" y="297810"/>
            <a:ext cx="5679495"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Note</a:t>
            </a:r>
            <a:endParaRPr lang="ru-RU" dirty="0">
              <a:solidFill>
                <a:schemeClr val="accent5"/>
              </a:solidFill>
            </a:endParaRPr>
          </a:p>
        </p:txBody>
      </p:sp>
      <p:sp>
        <p:nvSpPr>
          <p:cNvPr id="5" name="Подзаголовок 4"/>
          <p:cNvSpPr>
            <a:spLocks noGrp="1"/>
          </p:cNvSpPr>
          <p:nvPr>
            <p:ph type="subTitle" idx="1"/>
          </p:nvPr>
        </p:nvSpPr>
        <p:spPr>
          <a:xfrm>
            <a:off x="404617" y="1443122"/>
            <a:ext cx="11502968" cy="5294562"/>
          </a:xfrm>
        </p:spPr>
        <p:txBody>
          <a:bodyPr>
            <a:noAutofit/>
          </a:bodyPr>
          <a:lstStyle/>
          <a:p>
            <a:pPr algn="just">
              <a:lnSpc>
                <a:spcPct val="150000"/>
              </a:lnSpc>
            </a:pPr>
            <a:r>
              <a:rPr lang="en-US" sz="3000" dirty="0" smtClean="0">
                <a:solidFill>
                  <a:schemeClr val="accent5">
                    <a:lumMod val="75000"/>
                  </a:schemeClr>
                </a:solidFill>
                <a:latin typeface="+mj-lt"/>
              </a:rPr>
              <a:t>	Make sure that the </a:t>
            </a:r>
            <a:r>
              <a:rPr lang="en-US" sz="3000" b="1" dirty="0" smtClean="0">
                <a:solidFill>
                  <a:schemeClr val="accent5">
                    <a:lumMod val="75000"/>
                  </a:schemeClr>
                </a:solidFill>
                <a:latin typeface="+mj-lt"/>
              </a:rPr>
              <a:t>loop-continuation-condition </a:t>
            </a:r>
            <a:r>
              <a:rPr lang="en-US" sz="3000" dirty="0" smtClean="0">
                <a:solidFill>
                  <a:schemeClr val="accent5">
                    <a:lumMod val="75000"/>
                  </a:schemeClr>
                </a:solidFill>
                <a:latin typeface="+mj-lt"/>
              </a:rPr>
              <a:t>eventually becomes </a:t>
            </a:r>
            <a:r>
              <a:rPr lang="en-US" sz="3000" b="1" dirty="0" smtClean="0">
                <a:solidFill>
                  <a:schemeClr val="accent5">
                    <a:lumMod val="75000"/>
                  </a:schemeClr>
                </a:solidFill>
                <a:latin typeface="+mj-lt"/>
              </a:rPr>
              <a:t>false </a:t>
            </a:r>
            <a:r>
              <a:rPr lang="en-US" sz="3000" dirty="0" smtClean="0">
                <a:solidFill>
                  <a:schemeClr val="accent5">
                    <a:lumMod val="75000"/>
                  </a:schemeClr>
                </a:solidFill>
                <a:latin typeface="+mj-lt"/>
              </a:rPr>
              <a:t>so that the loop will terminate. A common programming error involves infinite loops (i.e., the loop runs forever). If your program takes an unusually long time to run and does not stop, it may have infinity loop. If you are running the program from the command window, press </a:t>
            </a:r>
            <a:r>
              <a:rPr lang="en-US" sz="3000" i="1" dirty="0" smtClean="0">
                <a:solidFill>
                  <a:schemeClr val="accent5">
                    <a:lumMod val="75000"/>
                  </a:schemeClr>
                </a:solidFill>
                <a:latin typeface="+mj-lt"/>
              </a:rPr>
              <a:t>CTRL+C </a:t>
            </a:r>
            <a:r>
              <a:rPr lang="en-US" sz="3000" dirty="0" smtClean="0">
                <a:solidFill>
                  <a:schemeClr val="accent5">
                    <a:lumMod val="75000"/>
                  </a:schemeClr>
                </a:solidFill>
                <a:latin typeface="+mj-lt"/>
              </a:rPr>
              <a:t>to stop it.</a:t>
            </a:r>
            <a:endParaRPr lang="en-US" sz="3000" b="1" dirty="0" smtClean="0">
              <a:solidFill>
                <a:schemeClr val="accent5">
                  <a:lumMod val="75000"/>
                </a:schemeClr>
              </a:solidFill>
              <a:latin typeface="+mj-lt"/>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89506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6156101" y="297810"/>
            <a:ext cx="5679495"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Caution</a:t>
            </a:r>
            <a:endParaRPr lang="ru-RU" dirty="0">
              <a:solidFill>
                <a:schemeClr val="accent5"/>
              </a:solidFill>
            </a:endParaRPr>
          </a:p>
        </p:txBody>
      </p:sp>
      <p:sp>
        <p:nvSpPr>
          <p:cNvPr id="5" name="Подзаголовок 4"/>
          <p:cNvSpPr>
            <a:spLocks noGrp="1"/>
          </p:cNvSpPr>
          <p:nvPr>
            <p:ph type="subTitle" idx="1"/>
          </p:nvPr>
        </p:nvSpPr>
        <p:spPr>
          <a:xfrm>
            <a:off x="332627" y="1270034"/>
            <a:ext cx="11502968" cy="3289053"/>
          </a:xfrm>
        </p:spPr>
        <p:txBody>
          <a:bodyPr>
            <a:noAutofit/>
          </a:bodyPr>
          <a:lstStyle/>
          <a:p>
            <a:pPr algn="just">
              <a:lnSpc>
                <a:spcPct val="170000"/>
              </a:lnSpc>
            </a:pPr>
            <a:r>
              <a:rPr lang="en-US" sz="2700" dirty="0" smtClean="0">
                <a:solidFill>
                  <a:schemeClr val="accent5">
                    <a:lumMod val="75000"/>
                  </a:schemeClr>
                </a:solidFill>
                <a:latin typeface="+mj-lt"/>
              </a:rPr>
              <a:t>	Programmers often make the mistake of executing a loop one more or none less time. This is commonly known as the </a:t>
            </a:r>
            <a:r>
              <a:rPr lang="en-US" sz="2700" i="1" dirty="0" smtClean="0">
                <a:solidFill>
                  <a:schemeClr val="accent5">
                    <a:lumMod val="75000"/>
                  </a:schemeClr>
                </a:solidFill>
                <a:latin typeface="+mj-lt"/>
              </a:rPr>
              <a:t>off-by-one </a:t>
            </a:r>
            <a:r>
              <a:rPr lang="en-US" sz="2700" dirty="0" smtClean="0">
                <a:solidFill>
                  <a:schemeClr val="accent5">
                    <a:lumMod val="75000"/>
                  </a:schemeClr>
                </a:solidFill>
                <a:latin typeface="+mj-lt"/>
              </a:rPr>
              <a:t>error. For example, the following loop displays </a:t>
            </a:r>
            <a:r>
              <a:rPr lang="en-US" sz="2700" b="1" dirty="0" smtClean="0">
                <a:solidFill>
                  <a:schemeClr val="accent5">
                    <a:lumMod val="75000"/>
                  </a:schemeClr>
                </a:solidFill>
                <a:latin typeface="+mj-lt"/>
              </a:rPr>
              <a:t>Welcome to C++! </a:t>
            </a:r>
            <a:r>
              <a:rPr lang="en-US" sz="2700" dirty="0" smtClean="0">
                <a:solidFill>
                  <a:schemeClr val="accent5">
                    <a:lumMod val="75000"/>
                  </a:schemeClr>
                </a:solidFill>
                <a:latin typeface="+mj-lt"/>
              </a:rPr>
              <a:t>101 times rather than 100 times. The error lines in the condition, which should be </a:t>
            </a:r>
            <a:r>
              <a:rPr lang="en-US" sz="2700" b="1" dirty="0" smtClean="0">
                <a:solidFill>
                  <a:schemeClr val="accent5">
                    <a:lumMod val="75000"/>
                  </a:schemeClr>
                </a:solidFill>
                <a:latin typeface="+mj-lt"/>
              </a:rPr>
              <a:t>count &lt; 100 </a:t>
            </a:r>
            <a:r>
              <a:rPr lang="en-US" sz="2700" dirty="0" smtClean="0">
                <a:solidFill>
                  <a:schemeClr val="accent5">
                    <a:lumMod val="75000"/>
                  </a:schemeClr>
                </a:solidFill>
                <a:latin typeface="+mj-lt"/>
              </a:rPr>
              <a:t>rather than </a:t>
            </a:r>
            <a:r>
              <a:rPr lang="en-US" sz="2700" b="1" dirty="0" smtClean="0">
                <a:solidFill>
                  <a:schemeClr val="accent5">
                    <a:lumMod val="75000"/>
                  </a:schemeClr>
                </a:solidFill>
                <a:latin typeface="+mj-lt"/>
              </a:rPr>
              <a:t>count &lt;=100.</a:t>
            </a:r>
            <a:endParaRPr lang="en-US" sz="2700" dirty="0" smtClean="0">
              <a:solidFill>
                <a:schemeClr val="accent5">
                  <a:lumMod val="75000"/>
                </a:schemeClr>
              </a:solidFill>
              <a:latin typeface="+mj-lt"/>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4" descr="Image result for Area of Circ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1" name="Picture 10"/>
          <p:cNvPicPr>
            <a:picLocks noChangeAspect="1"/>
          </p:cNvPicPr>
          <p:nvPr/>
        </p:nvPicPr>
        <p:blipFill rotWithShape="1">
          <a:blip r:embed="rId3"/>
          <a:srcRect l="15976" t="16419" r="57474" b="65129"/>
          <a:stretch/>
        </p:blipFill>
        <p:spPr>
          <a:xfrm>
            <a:off x="3028047" y="4269118"/>
            <a:ext cx="6112128" cy="2388355"/>
          </a:xfrm>
          <a:prstGeom prst="rect">
            <a:avLst/>
          </a:prstGeom>
        </p:spPr>
      </p:pic>
    </p:spTree>
    <p:extLst>
      <p:ext uri="{BB962C8B-B14F-4D97-AF65-F5344CB8AC3E}">
        <p14:creationId xmlns:p14="http://schemas.microsoft.com/office/powerpoint/2010/main" val="41420487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6156101" y="297810"/>
            <a:ext cx="5679495"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Example</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3"/>
          <a:srcRect l="12320" t="13491" r="49776" b="10963"/>
          <a:stretch/>
        </p:blipFill>
        <p:spPr>
          <a:xfrm>
            <a:off x="332627" y="1331684"/>
            <a:ext cx="5313430" cy="5526316"/>
          </a:xfrm>
          <a:prstGeom prst="rect">
            <a:avLst/>
          </a:prstGeom>
        </p:spPr>
      </p:pic>
      <p:pic>
        <p:nvPicPr>
          <p:cNvPr id="11" name="Picture 2" descr="https://cdn3.vox-cdn.com/thumbor/jGLnhh0oTpF0oU_zA2CAIaw3uLY=/cdn0.vox-cdn.com/uploads/chorus_asset/file/3916794/xps13-44.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53132" y="1532855"/>
            <a:ext cx="853440" cy="6400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Таблица 11"/>
          <p:cNvGraphicFramePr>
            <a:graphicFrameLocks noGrp="1"/>
          </p:cNvGraphicFramePr>
          <p:nvPr>
            <p:extLst>
              <p:ext uri="{D42A27DB-BD31-4B8C-83A1-F6EECF244321}">
                <p14:modId xmlns:p14="http://schemas.microsoft.com/office/powerpoint/2010/main" val="3766580918"/>
              </p:ext>
            </p:extLst>
          </p:nvPr>
        </p:nvGraphicFramePr>
        <p:xfrm>
          <a:off x="4649657" y="1554815"/>
          <a:ext cx="6303475" cy="1188720"/>
        </p:xfrm>
        <a:graphic>
          <a:graphicData uri="http://schemas.openxmlformats.org/drawingml/2006/table">
            <a:tbl>
              <a:tblPr firstRow="1" bandRow="1">
                <a:tableStyleId>{3B4B98B0-60AC-42C2-AFA5-B58CD77FA1E5}</a:tableStyleId>
              </a:tblPr>
              <a:tblGrid>
                <a:gridCol w="6303475">
                  <a:extLst>
                    <a:ext uri="{9D8B030D-6E8A-4147-A177-3AD203B41FA5}">
                      <a16:colId xmlns:a16="http://schemas.microsoft.com/office/drawing/2014/main" val="20000"/>
                    </a:ext>
                  </a:extLst>
                </a:gridCol>
              </a:tblGrid>
              <a:tr h="370840">
                <a:tc>
                  <a:txBody>
                    <a:bodyPr/>
                    <a:lstStyle/>
                    <a:p>
                      <a:r>
                        <a:rPr lang="en-US" b="0" dirty="0" smtClean="0">
                          <a:latin typeface="Courier New" panose="02070309020205020404" pitchFamily="49" charset="0"/>
                          <a:cs typeface="Courier New" panose="02070309020205020404" pitchFamily="49" charset="0"/>
                        </a:rPr>
                        <a:t>What</a:t>
                      </a:r>
                      <a:r>
                        <a:rPr lang="en-US" b="0" baseline="0" dirty="0" smtClean="0">
                          <a:latin typeface="Courier New" panose="02070309020205020404" pitchFamily="49" charset="0"/>
                          <a:cs typeface="Courier New" panose="02070309020205020404" pitchFamily="49" charset="0"/>
                        </a:rPr>
                        <a:t> is 4 – 3? 4</a:t>
                      </a:r>
                    </a:p>
                    <a:p>
                      <a:r>
                        <a:rPr lang="en-US" b="0" baseline="0" dirty="0" smtClean="0">
                          <a:latin typeface="Courier New" panose="02070309020205020404" pitchFamily="49" charset="0"/>
                          <a:cs typeface="Courier New" panose="02070309020205020404" pitchFamily="49" charset="0"/>
                        </a:rPr>
                        <a:t>Wrong answer. Try again. What is 4-3? 5</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latin typeface="Courier New" panose="02070309020205020404" pitchFamily="49" charset="0"/>
                          <a:cs typeface="Courier New" panose="02070309020205020404" pitchFamily="49" charset="0"/>
                        </a:rPr>
                        <a:t>Wrong answer. Try again. What is 4-3? 1</a:t>
                      </a:r>
                    </a:p>
                    <a:p>
                      <a:r>
                        <a:rPr lang="en-US" b="0" baseline="0" dirty="0" err="1" smtClean="0">
                          <a:latin typeface="Courier New" panose="02070309020205020404" pitchFamily="49" charset="0"/>
                          <a:cs typeface="Courier New" panose="02070309020205020404" pitchFamily="49" charset="0"/>
                        </a:rPr>
                        <a:t>Ypu</a:t>
                      </a:r>
                      <a:r>
                        <a:rPr lang="en-US" b="0" baseline="0" dirty="0" smtClean="0">
                          <a:latin typeface="Courier New" panose="02070309020205020404" pitchFamily="49" charset="0"/>
                          <a:cs typeface="Courier New" panose="02070309020205020404" pitchFamily="49" charset="0"/>
                        </a:rPr>
                        <a:t> got it!</a:t>
                      </a:r>
                      <a:endParaRPr lang="ru-RU" b="0" dirty="0">
                        <a:latin typeface="Courier New" panose="02070309020205020404" pitchFamily="49" charset="0"/>
                        <a:cs typeface="Courier New" panose="02070309020205020404" pitchFamily="49" charset="0"/>
                      </a:endParaRPr>
                    </a:p>
                  </a:txBody>
                  <a:tcPr>
                    <a:solidFill>
                      <a:schemeClr val="bg2"/>
                    </a:solidFill>
                  </a:tcPr>
                </a:tc>
                <a:extLst>
                  <a:ext uri="{0D108BD9-81ED-4DB2-BD59-A6C34878D82A}">
                    <a16:rowId xmlns:a16="http://schemas.microsoft.com/office/drawing/2014/main" val="10000"/>
                  </a:ext>
                </a:extLst>
              </a:tr>
            </a:tbl>
          </a:graphicData>
        </a:graphic>
      </p:graphicFrame>
      <p:pic>
        <p:nvPicPr>
          <p:cNvPr id="13" name="Picture 4" descr="http://www.clipartpal.com/_thumbs/pd/computer/computer/computer_key_Ent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5934" y="1615506"/>
            <a:ext cx="487632" cy="19492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www.clipartpal.com/_thumbs/pd/computer/computer/computer_key_Ent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9249" y="1903883"/>
            <a:ext cx="487632" cy="1949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www.clipartpal.com/_thumbs/pd/computer/computer/computer_key_Ent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9249" y="2172935"/>
            <a:ext cx="487632" cy="194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00630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5486401" y="297810"/>
            <a:ext cx="6349196" cy="686592"/>
          </a:xfrm>
          <a:prstGeom prst="rect">
            <a:avLst/>
          </a:prstGeom>
        </p:spPr>
        <p:txBody>
          <a:bodyPr vert="horz" lIns="91440" tIns="45720" rIns="91440" bIns="45720" rtlCol="0" anchor="b">
            <a:normAutofit fontScale="6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Case Study: Guessing Numbers</a:t>
            </a:r>
            <a:endParaRPr lang="ru-RU" dirty="0">
              <a:solidFill>
                <a:schemeClr val="accent5"/>
              </a:solidFill>
            </a:endParaRPr>
          </a:p>
        </p:txBody>
      </p:sp>
      <p:pic>
        <p:nvPicPr>
          <p:cNvPr id="8" name="Picture 2" descr="Images-Logo-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cdn3.vox-cdn.com/thumbor/jGLnhh0oTpF0oU_zA2CAIaw3uLY=/cdn0.vox-cdn.com/uploads/chorus_asset/file/3916794/xps13-44.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53132" y="1532855"/>
            <a:ext cx="853440" cy="6400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Таблица 11"/>
          <p:cNvGraphicFramePr>
            <a:graphicFrameLocks noGrp="1"/>
          </p:cNvGraphicFramePr>
          <p:nvPr>
            <p:extLst>
              <p:ext uri="{D42A27DB-BD31-4B8C-83A1-F6EECF244321}">
                <p14:modId xmlns:p14="http://schemas.microsoft.com/office/powerpoint/2010/main" val="1187222535"/>
              </p:ext>
            </p:extLst>
          </p:nvPr>
        </p:nvGraphicFramePr>
        <p:xfrm>
          <a:off x="332627" y="1554815"/>
          <a:ext cx="10620505" cy="3657600"/>
        </p:xfrm>
        <a:graphic>
          <a:graphicData uri="http://schemas.openxmlformats.org/drawingml/2006/table">
            <a:tbl>
              <a:tblPr firstRow="1" bandRow="1">
                <a:tableStyleId>{3B4B98B0-60AC-42C2-AFA5-B58CD77FA1E5}</a:tableStyleId>
              </a:tblPr>
              <a:tblGrid>
                <a:gridCol w="10620505">
                  <a:extLst>
                    <a:ext uri="{9D8B030D-6E8A-4147-A177-3AD203B41FA5}">
                      <a16:colId xmlns:a16="http://schemas.microsoft.com/office/drawing/2014/main" val="20000"/>
                    </a:ext>
                  </a:extLst>
                </a:gridCol>
              </a:tblGrid>
              <a:tr h="370840">
                <a:tc>
                  <a:txBody>
                    <a:bodyPr/>
                    <a:lstStyle/>
                    <a:p>
                      <a:r>
                        <a:rPr lang="en-US" b="0" dirty="0" smtClean="0">
                          <a:latin typeface="Courier New" panose="02070309020205020404" pitchFamily="49" charset="0"/>
                          <a:cs typeface="Courier New" panose="02070309020205020404" pitchFamily="49" charset="0"/>
                        </a:rPr>
                        <a:t>Guess</a:t>
                      </a:r>
                      <a:r>
                        <a:rPr lang="en-US" b="0" baseline="0" dirty="0" smtClean="0">
                          <a:latin typeface="Courier New" panose="02070309020205020404" pitchFamily="49" charset="0"/>
                          <a:cs typeface="Courier New" panose="02070309020205020404" pitchFamily="49" charset="0"/>
                        </a:rPr>
                        <a:t> a magic number between 0 and 100</a:t>
                      </a:r>
                    </a:p>
                    <a:p>
                      <a:endParaRPr lang="en-US" b="0" baseline="0" dirty="0" smtClean="0">
                        <a:latin typeface="Courier New" panose="02070309020205020404" pitchFamily="49" charset="0"/>
                        <a:cs typeface="Courier New" panose="02070309020205020404" pitchFamily="49" charset="0"/>
                      </a:endParaRPr>
                    </a:p>
                    <a:p>
                      <a:r>
                        <a:rPr lang="en-US" b="0" baseline="0" dirty="0" smtClean="0">
                          <a:latin typeface="Courier New" panose="02070309020205020404" pitchFamily="49" charset="0"/>
                          <a:cs typeface="Courier New" panose="02070309020205020404" pitchFamily="49" charset="0"/>
                        </a:rPr>
                        <a:t>Enter your guess: 50</a:t>
                      </a:r>
                    </a:p>
                    <a:p>
                      <a:r>
                        <a:rPr lang="en-US" b="0" baseline="0" dirty="0" smtClean="0">
                          <a:latin typeface="Courier New" panose="02070309020205020404" pitchFamily="49" charset="0"/>
                          <a:cs typeface="Courier New" panose="02070309020205020404" pitchFamily="49" charset="0"/>
                        </a:rPr>
                        <a:t>Your guess is too high</a:t>
                      </a:r>
                    </a:p>
                    <a:p>
                      <a:endParaRPr lang="en-US" b="0" baseline="0" dirty="0" smtClean="0">
                        <a:latin typeface="Courier New" panose="02070309020205020404" pitchFamily="49" charset="0"/>
                        <a:cs typeface="Courier New" panose="02070309020205020404" pitchFamily="49" charset="0"/>
                      </a:endParaRPr>
                    </a:p>
                    <a:p>
                      <a:r>
                        <a:rPr lang="en-US" b="0" baseline="0" dirty="0" smtClean="0">
                          <a:latin typeface="Courier New" panose="02070309020205020404" pitchFamily="49" charset="0"/>
                          <a:cs typeface="Courier New" panose="02070309020205020404" pitchFamily="49" charset="0"/>
                        </a:rPr>
                        <a:t>Enter your guess: 25</a:t>
                      </a:r>
                    </a:p>
                    <a:p>
                      <a:r>
                        <a:rPr lang="en-US" b="0" baseline="0" dirty="0" smtClean="0">
                          <a:latin typeface="Courier New" panose="02070309020205020404" pitchFamily="49" charset="0"/>
                          <a:cs typeface="Courier New" panose="02070309020205020404" pitchFamily="49" charset="0"/>
                        </a:rPr>
                        <a:t>Your guess is too low</a:t>
                      </a:r>
                    </a:p>
                    <a:p>
                      <a:endParaRPr lang="en-US" b="0" baseline="0" dirty="0" smtClean="0">
                        <a:latin typeface="Courier New" panose="02070309020205020404" pitchFamily="49" charset="0"/>
                        <a:cs typeface="Courier New" panose="02070309020205020404" pitchFamily="49" charset="0"/>
                      </a:endParaRPr>
                    </a:p>
                    <a:p>
                      <a:r>
                        <a:rPr lang="en-US" b="0" baseline="0" dirty="0" smtClean="0">
                          <a:latin typeface="Courier New" panose="02070309020205020404" pitchFamily="49" charset="0"/>
                          <a:cs typeface="Courier New" panose="02070309020205020404" pitchFamily="49" charset="0"/>
                        </a:rPr>
                        <a:t>Enter your guess: 42</a:t>
                      </a:r>
                    </a:p>
                    <a:p>
                      <a:r>
                        <a:rPr lang="en-US" b="0" baseline="0" dirty="0" smtClean="0">
                          <a:latin typeface="Courier New" panose="02070309020205020404" pitchFamily="49" charset="0"/>
                          <a:cs typeface="Courier New" panose="02070309020205020404" pitchFamily="49" charset="0"/>
                        </a:rPr>
                        <a:t>Your guess is too high</a:t>
                      </a:r>
                    </a:p>
                    <a:p>
                      <a:endParaRPr lang="en-US" b="0" baseline="0" dirty="0" smtClean="0">
                        <a:latin typeface="Courier New" panose="02070309020205020404" pitchFamily="49" charset="0"/>
                        <a:cs typeface="Courier New" panose="02070309020205020404" pitchFamily="49" charset="0"/>
                      </a:endParaRPr>
                    </a:p>
                    <a:p>
                      <a:r>
                        <a:rPr lang="en-US" b="0" baseline="0" dirty="0" smtClean="0">
                          <a:latin typeface="Courier New" panose="02070309020205020404" pitchFamily="49" charset="0"/>
                          <a:cs typeface="Courier New" panose="02070309020205020404" pitchFamily="49" charset="0"/>
                        </a:rPr>
                        <a:t>Enter your guess: 39</a:t>
                      </a:r>
                    </a:p>
                    <a:p>
                      <a:r>
                        <a:rPr lang="en-US" b="0" baseline="0" dirty="0" smtClean="0">
                          <a:latin typeface="Courier New" panose="02070309020205020404" pitchFamily="49" charset="0"/>
                          <a:cs typeface="Courier New" panose="02070309020205020404" pitchFamily="49" charset="0"/>
                        </a:rPr>
                        <a:t>Yes, the number is 39 </a:t>
                      </a:r>
                      <a:endParaRPr lang="ru-RU" b="0" dirty="0">
                        <a:latin typeface="Courier New" panose="02070309020205020404" pitchFamily="49" charset="0"/>
                        <a:cs typeface="Courier New" panose="02070309020205020404" pitchFamily="49" charset="0"/>
                      </a:endParaRPr>
                    </a:p>
                  </a:txBody>
                  <a:tcPr>
                    <a:solidFill>
                      <a:schemeClr val="bg2"/>
                    </a:solidFill>
                  </a:tcPr>
                </a:tc>
                <a:extLst>
                  <a:ext uri="{0D108BD9-81ED-4DB2-BD59-A6C34878D82A}">
                    <a16:rowId xmlns:a16="http://schemas.microsoft.com/office/drawing/2014/main" val="10000"/>
                  </a:ext>
                </a:extLst>
              </a:tr>
            </a:tbl>
          </a:graphicData>
        </a:graphic>
      </p:graphicFrame>
      <p:pic>
        <p:nvPicPr>
          <p:cNvPr id="12" name="Picture 4" descr="http://www.clipartpal.com/_thumbs/pd/computer/computer/computer_key_Ent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2221" y="2172935"/>
            <a:ext cx="487632" cy="19492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www.clipartpal.com/_thumbs/pd/computer/computer/computer_key_Ent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2221" y="2985975"/>
            <a:ext cx="487632" cy="19492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www.clipartpal.com/_thumbs/pd/computer/computer/computer_key_Ent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2221" y="3799015"/>
            <a:ext cx="487632" cy="1949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www.clipartpal.com/_thumbs/pd/computer/computer/computer_key_Ent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2221" y="4628836"/>
            <a:ext cx="487632" cy="194920"/>
          </a:xfrm>
          <a:prstGeom prst="rect">
            <a:avLst/>
          </a:prstGeom>
          <a:noFill/>
          <a:extLst>
            <a:ext uri="{909E8E84-426E-40DD-AFC4-6F175D3DCCD1}">
              <a14:hiddenFill xmlns:a14="http://schemas.microsoft.com/office/drawing/2010/main">
                <a:solidFill>
                  <a:srgbClr val="FFFFFF"/>
                </a:solidFill>
              </a14:hiddenFill>
            </a:ext>
          </a:extLst>
        </p:spPr>
      </p:pic>
      <p:sp>
        <p:nvSpPr>
          <p:cNvPr id="16" name="Подзаголовок 4"/>
          <p:cNvSpPr>
            <a:spLocks noGrp="1"/>
          </p:cNvSpPr>
          <p:nvPr>
            <p:ph type="subTitle" idx="1"/>
          </p:nvPr>
        </p:nvSpPr>
        <p:spPr>
          <a:xfrm>
            <a:off x="332627" y="5234375"/>
            <a:ext cx="11502968" cy="1420244"/>
          </a:xfrm>
        </p:spPr>
        <p:txBody>
          <a:bodyPr>
            <a:noAutofit/>
          </a:bodyPr>
          <a:lstStyle/>
          <a:p>
            <a:pPr algn="just">
              <a:lnSpc>
                <a:spcPct val="170000"/>
              </a:lnSpc>
            </a:pPr>
            <a:r>
              <a:rPr lang="en-US" sz="2700" dirty="0" smtClean="0">
                <a:solidFill>
                  <a:schemeClr val="accent5">
                    <a:lumMod val="75000"/>
                  </a:schemeClr>
                </a:solidFill>
                <a:latin typeface="+mj-lt"/>
              </a:rPr>
              <a:t>	How do you write this program? Do you immediately begin coding? No. It is important to think before coding.</a:t>
            </a:r>
          </a:p>
        </p:txBody>
      </p:sp>
    </p:spTree>
    <p:extLst>
      <p:ext uri="{BB962C8B-B14F-4D97-AF65-F5344CB8AC3E}">
        <p14:creationId xmlns:p14="http://schemas.microsoft.com/office/powerpoint/2010/main" val="30203098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25" name="Заголовок 1"/>
          <p:cNvSpPr txBox="1">
            <a:spLocks/>
          </p:cNvSpPr>
          <p:nvPr/>
        </p:nvSpPr>
        <p:spPr>
          <a:xfrm>
            <a:off x="5486401" y="297810"/>
            <a:ext cx="6349196" cy="686592"/>
          </a:xfrm>
          <a:prstGeom prst="rect">
            <a:avLst/>
          </a:prstGeom>
        </p:spPr>
        <p:txBody>
          <a:bodyPr vert="horz" lIns="91440" tIns="45720" rIns="91440" bIns="45720" rtlCol="0" anchor="b">
            <a:normAutofit fontScale="6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Case Study: Guessing Numbers</a:t>
            </a:r>
            <a:endParaRPr lang="ru-RU" dirty="0">
              <a:solidFill>
                <a:schemeClr val="accent5"/>
              </a:solidFill>
            </a:endParaRPr>
          </a:p>
        </p:txBody>
      </p:sp>
      <p:pic>
        <p:nvPicPr>
          <p:cNvPr id="15" name="Picture 14"/>
          <p:cNvPicPr>
            <a:picLocks noChangeAspect="1"/>
          </p:cNvPicPr>
          <p:nvPr/>
        </p:nvPicPr>
        <p:blipFill rotWithShape="1">
          <a:blip r:embed="rId3"/>
          <a:srcRect l="12148" t="12994" r="49741" b="39524"/>
          <a:stretch/>
        </p:blipFill>
        <p:spPr>
          <a:xfrm>
            <a:off x="332627" y="1290184"/>
            <a:ext cx="6041958" cy="5573864"/>
          </a:xfrm>
          <a:prstGeom prst="rect">
            <a:avLst/>
          </a:prstGeom>
        </p:spPr>
      </p:pic>
      <p:pic>
        <p:nvPicPr>
          <p:cNvPr id="27" name="Picture 26"/>
          <p:cNvPicPr>
            <a:picLocks noChangeAspect="1"/>
          </p:cNvPicPr>
          <p:nvPr/>
        </p:nvPicPr>
        <p:blipFill rotWithShape="1">
          <a:blip r:embed="rId3"/>
          <a:srcRect l="12148" t="60636" r="49741" b="12665"/>
          <a:stretch/>
        </p:blipFill>
        <p:spPr>
          <a:xfrm>
            <a:off x="6374585" y="1643109"/>
            <a:ext cx="5751484" cy="2920106"/>
          </a:xfrm>
          <a:prstGeom prst="rect">
            <a:avLst/>
          </a:prstGeom>
        </p:spPr>
      </p:pic>
      <p:pic>
        <p:nvPicPr>
          <p:cNvPr id="28" name="Picture 2" descr="https://cdn3.vox-cdn.com/thumbor/jGLnhh0oTpF0oU_zA2CAIaw3uLY=/cdn0.vox-cdn.com/uploads/chorus_asset/file/3916794/xps13-44.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2155" y="3964461"/>
            <a:ext cx="853440" cy="6400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9" name="Таблица 11"/>
          <p:cNvGraphicFramePr>
            <a:graphicFrameLocks noGrp="1"/>
          </p:cNvGraphicFramePr>
          <p:nvPr>
            <p:extLst>
              <p:ext uri="{D42A27DB-BD31-4B8C-83A1-F6EECF244321}">
                <p14:modId xmlns:p14="http://schemas.microsoft.com/office/powerpoint/2010/main" val="2909155830"/>
              </p:ext>
            </p:extLst>
          </p:nvPr>
        </p:nvGraphicFramePr>
        <p:xfrm>
          <a:off x="6390627" y="4645866"/>
          <a:ext cx="5444968" cy="914400"/>
        </p:xfrm>
        <a:graphic>
          <a:graphicData uri="http://schemas.openxmlformats.org/drawingml/2006/table">
            <a:tbl>
              <a:tblPr firstRow="1" bandRow="1">
                <a:tableStyleId>{3B4B98B0-60AC-42C2-AFA5-B58CD77FA1E5}</a:tableStyleId>
              </a:tblPr>
              <a:tblGrid>
                <a:gridCol w="5444968">
                  <a:extLst>
                    <a:ext uri="{9D8B030D-6E8A-4147-A177-3AD203B41FA5}">
                      <a16:colId xmlns:a16="http://schemas.microsoft.com/office/drawing/2014/main" val="20000"/>
                    </a:ext>
                  </a:extLst>
                </a:gridCol>
              </a:tblGrid>
              <a:tr h="370840">
                <a:tc>
                  <a:txBody>
                    <a:bodyPr/>
                    <a:lstStyle/>
                    <a:p>
                      <a:r>
                        <a:rPr lang="en-US" b="0" dirty="0" smtClean="0">
                          <a:latin typeface="Courier New" panose="02070309020205020404" pitchFamily="49" charset="0"/>
                          <a:cs typeface="Courier New" panose="02070309020205020404" pitchFamily="49" charset="0"/>
                        </a:rPr>
                        <a:t>Guess</a:t>
                      </a:r>
                      <a:r>
                        <a:rPr lang="en-US" b="0" baseline="0" dirty="0" smtClean="0">
                          <a:latin typeface="Courier New" panose="02070309020205020404" pitchFamily="49" charset="0"/>
                          <a:cs typeface="Courier New" panose="02070309020205020404" pitchFamily="49" charset="0"/>
                        </a:rPr>
                        <a:t> a magic number between 0 and 100</a:t>
                      </a:r>
                    </a:p>
                    <a:p>
                      <a:r>
                        <a:rPr lang="en-US" b="0" baseline="0" dirty="0" smtClean="0">
                          <a:latin typeface="Courier New" panose="02070309020205020404" pitchFamily="49" charset="0"/>
                          <a:cs typeface="Courier New" panose="02070309020205020404" pitchFamily="49" charset="0"/>
                        </a:rPr>
                        <a:t>Enter your guess: 35</a:t>
                      </a:r>
                    </a:p>
                    <a:p>
                      <a:r>
                        <a:rPr lang="en-US" b="0" baseline="0" dirty="0" smtClean="0">
                          <a:latin typeface="Courier New" panose="02070309020205020404" pitchFamily="49" charset="0"/>
                          <a:cs typeface="Courier New" panose="02070309020205020404" pitchFamily="49" charset="0"/>
                        </a:rPr>
                        <a:t>Your guess is too high</a:t>
                      </a:r>
                      <a:endParaRPr lang="ru-RU" b="0" dirty="0">
                        <a:latin typeface="Courier New" panose="02070309020205020404" pitchFamily="49" charset="0"/>
                        <a:cs typeface="Courier New" panose="02070309020205020404" pitchFamily="49" charset="0"/>
                      </a:endParaRPr>
                    </a:p>
                  </a:txBody>
                  <a:tcPr>
                    <a:solidFill>
                      <a:schemeClr val="bg2"/>
                    </a:solidFill>
                  </a:tcPr>
                </a:tc>
                <a:extLst>
                  <a:ext uri="{0D108BD9-81ED-4DB2-BD59-A6C34878D82A}">
                    <a16:rowId xmlns:a16="http://schemas.microsoft.com/office/drawing/2014/main" val="10000"/>
                  </a:ext>
                </a:extLst>
              </a:tr>
            </a:tbl>
          </a:graphicData>
        </a:graphic>
      </p:graphicFrame>
      <p:pic>
        <p:nvPicPr>
          <p:cNvPr id="30" name="Picture 4" descr="http://www.clipartpal.com/_thumbs/pd/computer/computer/computer_key_Ent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8453" y="4989200"/>
            <a:ext cx="487632" cy="194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31938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13" name="Заголовок 1"/>
          <p:cNvSpPr txBox="1">
            <a:spLocks/>
          </p:cNvSpPr>
          <p:nvPr/>
        </p:nvSpPr>
        <p:spPr>
          <a:xfrm>
            <a:off x="5486401" y="297810"/>
            <a:ext cx="6349196" cy="686592"/>
          </a:xfrm>
          <a:prstGeom prst="rect">
            <a:avLst/>
          </a:prstGeom>
        </p:spPr>
        <p:txBody>
          <a:bodyPr vert="horz" lIns="91440" tIns="45720" rIns="91440" bIns="45720" rtlCol="0" anchor="b">
            <a:normAutofit fontScale="6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Case Study: Guessing Numbers</a:t>
            </a:r>
            <a:endParaRPr lang="ru-RU" dirty="0">
              <a:solidFill>
                <a:schemeClr val="accent5"/>
              </a:solidFill>
            </a:endParaRPr>
          </a:p>
        </p:txBody>
      </p:sp>
      <p:pic>
        <p:nvPicPr>
          <p:cNvPr id="2" name="Picture 1"/>
          <p:cNvPicPr>
            <a:picLocks noChangeAspect="1"/>
          </p:cNvPicPr>
          <p:nvPr/>
        </p:nvPicPr>
        <p:blipFill rotWithShape="1">
          <a:blip r:embed="rId3"/>
          <a:srcRect l="15198" t="15899" r="48060" b="49233"/>
          <a:stretch/>
        </p:blipFill>
        <p:spPr>
          <a:xfrm>
            <a:off x="2102498" y="1762756"/>
            <a:ext cx="7971945" cy="4253487"/>
          </a:xfrm>
          <a:prstGeom prst="rect">
            <a:avLst/>
          </a:prstGeom>
        </p:spPr>
      </p:pic>
    </p:spTree>
    <p:extLst>
      <p:ext uri="{BB962C8B-B14F-4D97-AF65-F5344CB8AC3E}">
        <p14:creationId xmlns:p14="http://schemas.microsoft.com/office/powerpoint/2010/main" val="29730289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13" name="Заголовок 1"/>
          <p:cNvSpPr txBox="1">
            <a:spLocks/>
          </p:cNvSpPr>
          <p:nvPr/>
        </p:nvSpPr>
        <p:spPr>
          <a:xfrm>
            <a:off x="5486401" y="297810"/>
            <a:ext cx="6349196" cy="686592"/>
          </a:xfrm>
          <a:prstGeom prst="rect">
            <a:avLst/>
          </a:prstGeom>
        </p:spPr>
        <p:txBody>
          <a:bodyPr vert="horz" lIns="91440" tIns="45720" rIns="91440" bIns="45720" rtlCol="0" anchor="b">
            <a:normAutofit fontScale="6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Case Study: Guessing Numbers</a:t>
            </a:r>
            <a:endParaRPr lang="ru-RU" dirty="0">
              <a:solidFill>
                <a:schemeClr val="accent5"/>
              </a:solidFill>
            </a:endParaRPr>
          </a:p>
        </p:txBody>
      </p:sp>
      <p:pic>
        <p:nvPicPr>
          <p:cNvPr id="3" name="Picture 2"/>
          <p:cNvPicPr>
            <a:picLocks noChangeAspect="1"/>
          </p:cNvPicPr>
          <p:nvPr/>
        </p:nvPicPr>
        <p:blipFill rotWithShape="1">
          <a:blip r:embed="rId3"/>
          <a:srcRect l="15231" t="15844" r="48274" b="48411"/>
          <a:stretch/>
        </p:blipFill>
        <p:spPr>
          <a:xfrm>
            <a:off x="2133600" y="1682544"/>
            <a:ext cx="7892715" cy="4346325"/>
          </a:xfrm>
          <a:prstGeom prst="rect">
            <a:avLst/>
          </a:prstGeom>
        </p:spPr>
      </p:pic>
    </p:spTree>
    <p:extLst>
      <p:ext uri="{BB962C8B-B14F-4D97-AF65-F5344CB8AC3E}">
        <p14:creationId xmlns:p14="http://schemas.microsoft.com/office/powerpoint/2010/main" val="2272092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13" name="Заголовок 1"/>
          <p:cNvSpPr txBox="1">
            <a:spLocks/>
          </p:cNvSpPr>
          <p:nvPr/>
        </p:nvSpPr>
        <p:spPr>
          <a:xfrm>
            <a:off x="5486401" y="297810"/>
            <a:ext cx="6349196" cy="686592"/>
          </a:xfrm>
          <a:prstGeom prst="rect">
            <a:avLst/>
          </a:prstGeom>
        </p:spPr>
        <p:txBody>
          <a:bodyPr vert="horz" lIns="91440" tIns="45720" rIns="91440" bIns="45720" rtlCol="0" anchor="b">
            <a:normAutofit fontScale="6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Case Study: Guessing Numbers</a:t>
            </a:r>
            <a:endParaRPr lang="ru-RU" dirty="0">
              <a:solidFill>
                <a:schemeClr val="accent5"/>
              </a:solidFill>
            </a:endParaRPr>
          </a:p>
        </p:txBody>
      </p:sp>
      <p:pic>
        <p:nvPicPr>
          <p:cNvPr id="9" name="Picture 8"/>
          <p:cNvPicPr>
            <a:picLocks noChangeAspect="1"/>
          </p:cNvPicPr>
          <p:nvPr/>
        </p:nvPicPr>
        <p:blipFill rotWithShape="1">
          <a:blip r:embed="rId3"/>
          <a:srcRect l="15107" t="15625" r="47534" b="8937"/>
          <a:stretch/>
        </p:blipFill>
        <p:spPr>
          <a:xfrm>
            <a:off x="332627" y="1284136"/>
            <a:ext cx="4909538" cy="5573864"/>
          </a:xfrm>
          <a:prstGeom prst="rect">
            <a:avLst/>
          </a:prstGeom>
        </p:spPr>
      </p:pic>
      <p:pic>
        <p:nvPicPr>
          <p:cNvPr id="10" name="Picture 2" descr="https://cdn3.vox-cdn.com/thumbor/jGLnhh0oTpF0oU_zA2CAIaw3uLY=/cdn0.vox-cdn.com/uploads/chorus_asset/file/3916794/xps13-44.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2155" y="1352095"/>
            <a:ext cx="853440" cy="6400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Таблица 11"/>
          <p:cNvGraphicFramePr>
            <a:graphicFrameLocks noGrp="1"/>
          </p:cNvGraphicFramePr>
          <p:nvPr>
            <p:extLst>
              <p:ext uri="{D42A27DB-BD31-4B8C-83A1-F6EECF244321}">
                <p14:modId xmlns:p14="http://schemas.microsoft.com/office/powerpoint/2010/main" val="58402986"/>
              </p:ext>
            </p:extLst>
          </p:nvPr>
        </p:nvGraphicFramePr>
        <p:xfrm>
          <a:off x="5352320" y="1352095"/>
          <a:ext cx="5490657" cy="3657600"/>
        </p:xfrm>
        <a:graphic>
          <a:graphicData uri="http://schemas.openxmlformats.org/drawingml/2006/table">
            <a:tbl>
              <a:tblPr firstRow="1" bandRow="1">
                <a:tableStyleId>{3B4B98B0-60AC-42C2-AFA5-B58CD77FA1E5}</a:tableStyleId>
              </a:tblPr>
              <a:tblGrid>
                <a:gridCol w="5490657">
                  <a:extLst>
                    <a:ext uri="{9D8B030D-6E8A-4147-A177-3AD203B41FA5}">
                      <a16:colId xmlns:a16="http://schemas.microsoft.com/office/drawing/2014/main" val="20000"/>
                    </a:ext>
                  </a:extLst>
                </a:gridCol>
              </a:tblGrid>
              <a:tr h="370840">
                <a:tc>
                  <a:txBody>
                    <a:bodyPr/>
                    <a:lstStyle/>
                    <a:p>
                      <a:r>
                        <a:rPr lang="en-US" b="0" dirty="0" smtClean="0">
                          <a:latin typeface="Courier New" panose="02070309020205020404" pitchFamily="49" charset="0"/>
                          <a:cs typeface="Courier New" panose="02070309020205020404" pitchFamily="49" charset="0"/>
                        </a:rPr>
                        <a:t>Guess</a:t>
                      </a:r>
                      <a:r>
                        <a:rPr lang="en-US" b="0" baseline="0" dirty="0" smtClean="0">
                          <a:latin typeface="Courier New" panose="02070309020205020404" pitchFamily="49" charset="0"/>
                          <a:cs typeface="Courier New" panose="02070309020205020404" pitchFamily="49" charset="0"/>
                        </a:rPr>
                        <a:t> a magic number between 0 and 100</a:t>
                      </a:r>
                    </a:p>
                    <a:p>
                      <a:endParaRPr lang="en-US" b="0" baseline="0" dirty="0" smtClean="0">
                        <a:latin typeface="Courier New" panose="02070309020205020404" pitchFamily="49" charset="0"/>
                        <a:cs typeface="Courier New" panose="02070309020205020404" pitchFamily="49" charset="0"/>
                      </a:endParaRPr>
                    </a:p>
                    <a:p>
                      <a:r>
                        <a:rPr lang="en-US" b="0" baseline="0" dirty="0" smtClean="0">
                          <a:latin typeface="Courier New" panose="02070309020205020404" pitchFamily="49" charset="0"/>
                          <a:cs typeface="Courier New" panose="02070309020205020404" pitchFamily="49" charset="0"/>
                        </a:rPr>
                        <a:t>Enter your guess: 50</a:t>
                      </a:r>
                    </a:p>
                    <a:p>
                      <a:r>
                        <a:rPr lang="en-US" b="0" baseline="0" dirty="0" smtClean="0">
                          <a:latin typeface="Courier New" panose="02070309020205020404" pitchFamily="49" charset="0"/>
                          <a:cs typeface="Courier New" panose="02070309020205020404" pitchFamily="49" charset="0"/>
                        </a:rPr>
                        <a:t>Your guess is too low</a:t>
                      </a:r>
                    </a:p>
                    <a:p>
                      <a:endParaRPr lang="en-US" b="0" baseline="0" dirty="0" smtClean="0">
                        <a:latin typeface="Courier New" panose="02070309020205020404" pitchFamily="49" charset="0"/>
                        <a:cs typeface="Courier New" panose="02070309020205020404" pitchFamily="49" charset="0"/>
                      </a:endParaRPr>
                    </a:p>
                    <a:p>
                      <a:r>
                        <a:rPr lang="en-US" b="0" baseline="0" dirty="0" smtClean="0">
                          <a:latin typeface="Courier New" panose="02070309020205020404" pitchFamily="49" charset="0"/>
                          <a:cs typeface="Courier New" panose="02070309020205020404" pitchFamily="49" charset="0"/>
                        </a:rPr>
                        <a:t>Enter your guess: 75</a:t>
                      </a:r>
                    </a:p>
                    <a:p>
                      <a:r>
                        <a:rPr lang="en-US" b="0" baseline="0" dirty="0" smtClean="0">
                          <a:latin typeface="Courier New" panose="02070309020205020404" pitchFamily="49" charset="0"/>
                          <a:cs typeface="Courier New" panose="02070309020205020404" pitchFamily="49" charset="0"/>
                        </a:rPr>
                        <a:t>Your guess is too low</a:t>
                      </a:r>
                    </a:p>
                    <a:p>
                      <a:endParaRPr lang="en-US" b="0" baseline="0" dirty="0" smtClean="0">
                        <a:latin typeface="Courier New" panose="02070309020205020404" pitchFamily="49" charset="0"/>
                        <a:cs typeface="Courier New" panose="02070309020205020404" pitchFamily="49" charset="0"/>
                      </a:endParaRPr>
                    </a:p>
                    <a:p>
                      <a:r>
                        <a:rPr lang="en-US" b="0" baseline="0" dirty="0" smtClean="0">
                          <a:latin typeface="Courier New" panose="02070309020205020404" pitchFamily="49" charset="0"/>
                          <a:cs typeface="Courier New" panose="02070309020205020404" pitchFamily="49" charset="0"/>
                        </a:rPr>
                        <a:t>Enter your guess: 80</a:t>
                      </a:r>
                    </a:p>
                    <a:p>
                      <a:r>
                        <a:rPr lang="en-US" b="0" baseline="0" dirty="0" smtClean="0">
                          <a:latin typeface="Courier New" panose="02070309020205020404" pitchFamily="49" charset="0"/>
                          <a:cs typeface="Courier New" panose="02070309020205020404" pitchFamily="49" charset="0"/>
                        </a:rPr>
                        <a:t>Your guess is too high</a:t>
                      </a:r>
                    </a:p>
                    <a:p>
                      <a:endParaRPr lang="en-US" b="0" baseline="0" dirty="0" smtClean="0">
                        <a:latin typeface="Courier New" panose="02070309020205020404" pitchFamily="49" charset="0"/>
                        <a:cs typeface="Courier New" panose="02070309020205020404" pitchFamily="49" charset="0"/>
                      </a:endParaRPr>
                    </a:p>
                    <a:p>
                      <a:r>
                        <a:rPr lang="en-US" b="0" baseline="0" dirty="0" smtClean="0">
                          <a:latin typeface="Courier New" panose="02070309020205020404" pitchFamily="49" charset="0"/>
                          <a:cs typeface="Courier New" panose="02070309020205020404" pitchFamily="49" charset="0"/>
                        </a:rPr>
                        <a:t>Enter your guess: 78</a:t>
                      </a:r>
                    </a:p>
                    <a:p>
                      <a:r>
                        <a:rPr lang="en-US" b="0" baseline="0" dirty="0" smtClean="0">
                          <a:latin typeface="Courier New" panose="02070309020205020404" pitchFamily="49" charset="0"/>
                          <a:cs typeface="Courier New" panose="02070309020205020404" pitchFamily="49" charset="0"/>
                        </a:rPr>
                        <a:t>Yes, the number is 78 </a:t>
                      </a:r>
                      <a:endParaRPr lang="ru-RU" b="0" dirty="0">
                        <a:latin typeface="Courier New" panose="02070309020205020404" pitchFamily="49" charset="0"/>
                        <a:cs typeface="Courier New" panose="02070309020205020404" pitchFamily="49" charset="0"/>
                      </a:endParaRPr>
                    </a:p>
                  </a:txBody>
                  <a:tcPr>
                    <a:solidFill>
                      <a:schemeClr val="bg2"/>
                    </a:solidFill>
                  </a:tcPr>
                </a:tc>
                <a:extLst>
                  <a:ext uri="{0D108BD9-81ED-4DB2-BD59-A6C34878D82A}">
                    <a16:rowId xmlns:a16="http://schemas.microsoft.com/office/drawing/2014/main" val="10000"/>
                  </a:ext>
                </a:extLst>
              </a:tr>
            </a:tbl>
          </a:graphicData>
        </a:graphic>
      </p:graphicFrame>
      <p:pic>
        <p:nvPicPr>
          <p:cNvPr id="12" name="Picture 4" descr="http://www.clipartpal.com/_thumbs/pd/computer/computer/computer_key_Ent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7358" y="1980430"/>
            <a:ext cx="487632" cy="19492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www.clipartpal.com/_thumbs/pd/computer/computer/computer_key_Ent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7358" y="2793470"/>
            <a:ext cx="487632" cy="1949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www.clipartpal.com/_thumbs/pd/computer/computer/computer_key_Ent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7358" y="3606510"/>
            <a:ext cx="487632" cy="19492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www.clipartpal.com/_thumbs/pd/computer/computer/computer_key_Ent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7358" y="4436331"/>
            <a:ext cx="487632" cy="194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74717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5989320" y="297810"/>
            <a:ext cx="5846276" cy="686592"/>
          </a:xfrm>
          <a:prstGeom prst="rect">
            <a:avLst/>
          </a:prstGeom>
        </p:spPr>
        <p:txBody>
          <a:bodyPr vert="horz" lIns="91440" tIns="45720" rIns="91440" bIns="45720" rtlCol="0" anchor="b">
            <a:normAutofit fontScale="7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Loop Design Strategies</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9" name="Подзаголовок 4"/>
          <p:cNvSpPr txBox="1">
            <a:spLocks/>
          </p:cNvSpPr>
          <p:nvPr/>
        </p:nvSpPr>
        <p:spPr>
          <a:xfrm>
            <a:off x="332627" y="1369820"/>
            <a:ext cx="11502968" cy="5391928"/>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lvl="1" algn="just"/>
            <a:r>
              <a:rPr lang="en-US" sz="3000" dirty="0" smtClean="0">
                <a:solidFill>
                  <a:schemeClr val="accent5"/>
                </a:solidFill>
                <a:latin typeface="+mj-lt"/>
                <a:cs typeface="Courier New" panose="02070309020205020404" pitchFamily="49" charset="0"/>
              </a:rPr>
              <a:t>	Writing a correct loop is not an easy task for novice programmers. Consider three steps when writing a loop.</a:t>
            </a:r>
          </a:p>
          <a:p>
            <a:pPr lvl="1" algn="just"/>
            <a:r>
              <a:rPr lang="en-US" sz="3000" dirty="0" smtClean="0">
                <a:solidFill>
                  <a:schemeClr val="accent5"/>
                </a:solidFill>
                <a:latin typeface="+mj-lt"/>
                <a:cs typeface="Courier New" panose="02070309020205020404" pitchFamily="49" charset="0"/>
              </a:rPr>
              <a:t>Step 1: Identify the statements that need to be repeated.</a:t>
            </a:r>
          </a:p>
          <a:p>
            <a:pPr lvl="1" algn="just"/>
            <a:r>
              <a:rPr lang="en-US" sz="3000" dirty="0" smtClean="0">
                <a:solidFill>
                  <a:schemeClr val="accent5"/>
                </a:solidFill>
                <a:latin typeface="+mj-lt"/>
                <a:cs typeface="Courier New" panose="02070309020205020404" pitchFamily="49" charset="0"/>
              </a:rPr>
              <a:t>Step 2: Wrap these statements in a loop as follows:</a:t>
            </a:r>
          </a:p>
          <a:p>
            <a:pPr lvl="1" algn="just"/>
            <a:r>
              <a:rPr lang="en-US" sz="3000" dirty="0">
                <a:solidFill>
                  <a:schemeClr val="accent5"/>
                </a:solidFill>
                <a:latin typeface="+mj-lt"/>
                <a:cs typeface="Courier New" panose="02070309020205020404" pitchFamily="49" charset="0"/>
              </a:rPr>
              <a:t>	</a:t>
            </a:r>
            <a:r>
              <a:rPr lang="en-US" sz="2000" dirty="0" smtClean="0">
                <a:solidFill>
                  <a:schemeClr val="accent5"/>
                </a:solidFill>
                <a:latin typeface="+mj-lt"/>
                <a:cs typeface="Courier New" panose="02070309020205020404" pitchFamily="49" charset="0"/>
              </a:rPr>
              <a:t>        </a:t>
            </a:r>
            <a:r>
              <a:rPr lang="en-US" sz="2000" dirty="0" smtClean="0">
                <a:latin typeface="+mj-lt"/>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while</a:t>
            </a:r>
            <a:r>
              <a:rPr lang="en-US" sz="2000" dirty="0" smtClean="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true</a:t>
            </a:r>
            <a:r>
              <a:rPr lang="en-US" sz="2000" dirty="0" smtClean="0">
                <a:latin typeface="Courier New" panose="02070309020205020404" pitchFamily="49" charset="0"/>
                <a:cs typeface="Courier New" panose="02070309020205020404" pitchFamily="49" charset="0"/>
              </a:rPr>
              <a:t>)</a:t>
            </a:r>
          </a:p>
          <a:p>
            <a:pPr lvl="1" algn="just"/>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	{</a:t>
            </a:r>
          </a:p>
          <a:p>
            <a:pPr lvl="1" algn="just"/>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		Statements;</a:t>
            </a:r>
          </a:p>
          <a:p>
            <a:pPr lvl="1" algn="just"/>
            <a:r>
              <a:rPr lang="en-US" sz="2000" dirty="0" smtClean="0">
                <a:latin typeface="Courier New" panose="02070309020205020404" pitchFamily="49" charset="0"/>
                <a:cs typeface="Courier New" panose="02070309020205020404" pitchFamily="49" charset="0"/>
              </a:rPr>
              <a:t>		}</a:t>
            </a:r>
          </a:p>
          <a:p>
            <a:pPr lvl="1" algn="just"/>
            <a:r>
              <a:rPr lang="en-US" sz="3000" dirty="0" smtClean="0">
                <a:solidFill>
                  <a:schemeClr val="accent5"/>
                </a:solidFill>
                <a:latin typeface="+mj-lt"/>
                <a:cs typeface="Courier New" panose="02070309020205020404" pitchFamily="49" charset="0"/>
              </a:rPr>
              <a:t>Step 3: Code the loop-continuation-condition and add appropriate statements for controlling the loop.</a:t>
            </a:r>
          </a:p>
          <a:p>
            <a:pPr lvl="1" algn="just"/>
            <a:r>
              <a:rPr lang="en-US" sz="3000" dirty="0">
                <a:solidFill>
                  <a:schemeClr val="accent5"/>
                </a:solidFill>
                <a:latin typeface="+mj-lt"/>
                <a:cs typeface="Courier New" panose="02070309020205020404" pitchFamily="49" charset="0"/>
              </a:rPr>
              <a:t>	 </a:t>
            </a:r>
            <a:r>
              <a:rPr lang="en-US" sz="3000" dirty="0" smtClean="0">
                <a:solidFill>
                  <a:schemeClr val="accent5"/>
                </a:solidFill>
                <a:latin typeface="+mj-lt"/>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while(loop-continuation-condition) </a:t>
            </a:r>
          </a:p>
          <a:p>
            <a:pPr lvl="1" algn="just"/>
            <a:r>
              <a:rPr lang="en-US" sz="2000" b="1" dirty="0">
                <a:solidFill>
                  <a:schemeClr val="accent5"/>
                </a:solidFill>
                <a:latin typeface="Courier New" panose="02070309020205020404" pitchFamily="49" charset="0"/>
                <a:cs typeface="Courier New" panose="02070309020205020404" pitchFamily="49" charset="0"/>
              </a:rPr>
              <a:t>	</a:t>
            </a:r>
            <a:r>
              <a:rPr lang="en-US" sz="2000" b="1" dirty="0" smtClean="0">
                <a:solidFill>
                  <a:schemeClr val="accent5"/>
                </a:solidFill>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a:t>
            </a:r>
          </a:p>
          <a:p>
            <a:pPr lvl="1" algn="just"/>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		Statements;</a:t>
            </a:r>
          </a:p>
          <a:p>
            <a:pPr lvl="1" algn="just"/>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		Additional statements for controlling the loop;</a:t>
            </a:r>
          </a:p>
          <a:p>
            <a:pPr lvl="1" algn="just"/>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	}</a:t>
            </a:r>
            <a:endParaRPr lang="en-US" sz="3000" dirty="0" smtClean="0">
              <a:latin typeface="+mj-lt"/>
              <a:cs typeface="Courier New" panose="02070309020205020404" pitchFamily="49" charset="0"/>
            </a:endParaRPr>
          </a:p>
        </p:txBody>
      </p:sp>
    </p:spTree>
    <p:extLst>
      <p:ext uri="{BB962C8B-B14F-4D97-AF65-F5344CB8AC3E}">
        <p14:creationId xmlns:p14="http://schemas.microsoft.com/office/powerpoint/2010/main" val="12066824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4507832" y="297810"/>
            <a:ext cx="7327764" cy="686592"/>
          </a:xfrm>
          <a:prstGeom prst="rect">
            <a:avLst/>
          </a:prstGeom>
        </p:spPr>
        <p:txBody>
          <a:bodyPr vert="horz" lIns="91440" tIns="45720" rIns="91440" bIns="45720" rtlCol="0" anchor="b">
            <a:normAutofit fontScale="6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Case Study: Multiple Subtraction Quiz</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3"/>
          <a:srcRect l="12395" t="26370" r="44452" b="9814"/>
          <a:stretch/>
        </p:blipFill>
        <p:spPr>
          <a:xfrm>
            <a:off x="6084111" y="1443123"/>
            <a:ext cx="5789190" cy="4813298"/>
          </a:xfrm>
          <a:prstGeom prst="rect">
            <a:avLst/>
          </a:prstGeom>
        </p:spPr>
      </p:pic>
      <p:pic>
        <p:nvPicPr>
          <p:cNvPr id="5" name="Picture 4"/>
          <p:cNvPicPr>
            <a:picLocks noChangeAspect="1"/>
          </p:cNvPicPr>
          <p:nvPr/>
        </p:nvPicPr>
        <p:blipFill rotWithShape="1">
          <a:blip r:embed="rId4"/>
          <a:srcRect l="11902" t="12555" r="47164" b="21875"/>
          <a:stretch/>
        </p:blipFill>
        <p:spPr>
          <a:xfrm>
            <a:off x="332627" y="1443123"/>
            <a:ext cx="5715247" cy="5147166"/>
          </a:xfrm>
          <a:prstGeom prst="rect">
            <a:avLst/>
          </a:prstGeom>
        </p:spPr>
      </p:pic>
    </p:spTree>
    <p:extLst>
      <p:ext uri="{BB962C8B-B14F-4D97-AF65-F5344CB8AC3E}">
        <p14:creationId xmlns:p14="http://schemas.microsoft.com/office/powerpoint/2010/main" val="35592244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332627" y="1328086"/>
            <a:ext cx="11339757" cy="132773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000" dirty="0" smtClean="0">
                <a:solidFill>
                  <a:schemeClr val="accent5"/>
                </a:solidFill>
              </a:rPr>
              <a:t>Last week we covered</a:t>
            </a:r>
          </a:p>
          <a:p>
            <a:pPr marL="857250" indent="-857250" algn="l">
              <a:buFont typeface="Arial" panose="020B0604020202020204" pitchFamily="34" charset="0"/>
              <a:buChar char="•"/>
            </a:pPr>
            <a:r>
              <a:rPr lang="en-US" sz="3000" dirty="0" smtClean="0">
                <a:solidFill>
                  <a:schemeClr val="accent5"/>
                </a:solidFill>
              </a:rPr>
              <a:t>Mathematical Functions, Characters, and Strings</a:t>
            </a:r>
          </a:p>
          <a:p>
            <a:pPr algn="l"/>
            <a:r>
              <a:rPr lang="en-US" sz="3000" dirty="0" smtClean="0">
                <a:solidFill>
                  <a:schemeClr val="accent5"/>
                </a:solidFill>
              </a:rPr>
              <a:t>This week we will learn </a:t>
            </a:r>
            <a:endParaRPr lang="ru-RU" sz="3000" dirty="0">
              <a:solidFill>
                <a:schemeClr val="accent5"/>
              </a:solidFill>
            </a:endParaRPr>
          </a:p>
        </p:txBody>
      </p:sp>
      <p:sp>
        <p:nvSpPr>
          <p:cNvPr id="5" name="Подзаголовок 4"/>
          <p:cNvSpPr>
            <a:spLocks noGrp="1"/>
          </p:cNvSpPr>
          <p:nvPr>
            <p:ph type="subTitle" idx="1"/>
          </p:nvPr>
        </p:nvSpPr>
        <p:spPr>
          <a:xfrm>
            <a:off x="54043" y="2691467"/>
            <a:ext cx="6219754" cy="4024126"/>
          </a:xfrm>
        </p:spPr>
        <p:txBody>
          <a:bodyPr>
            <a:normAutofit/>
          </a:bodyPr>
          <a:lstStyle/>
          <a:p>
            <a:pPr marL="342900" indent="-342900" algn="l">
              <a:buFont typeface="Arial" panose="020B0604020202020204" pitchFamily="34" charset="0"/>
              <a:buChar char="•"/>
            </a:pPr>
            <a:r>
              <a:rPr lang="en-US" sz="2800" dirty="0" smtClean="0">
                <a:solidFill>
                  <a:schemeClr val="accent5">
                    <a:lumMod val="75000"/>
                  </a:schemeClr>
                </a:solidFill>
              </a:rPr>
              <a:t>Introduction</a:t>
            </a:r>
          </a:p>
          <a:p>
            <a:pPr marL="342900" indent="-342900" algn="l">
              <a:buFont typeface="Arial" panose="020B0604020202020204" pitchFamily="34" charset="0"/>
              <a:buChar char="•"/>
            </a:pPr>
            <a:r>
              <a:rPr lang="en-US" sz="2800" dirty="0" smtClean="0">
                <a:solidFill>
                  <a:schemeClr val="accent5">
                    <a:lumMod val="75000"/>
                  </a:schemeClr>
                </a:solidFill>
              </a:rPr>
              <a:t>The while Loop</a:t>
            </a:r>
          </a:p>
          <a:p>
            <a:pPr marL="342900" indent="-342900" algn="l">
              <a:buFont typeface="Arial" panose="020B0604020202020204" pitchFamily="34" charset="0"/>
              <a:buChar char="•"/>
            </a:pPr>
            <a:r>
              <a:rPr lang="en-US" sz="2800" dirty="0" smtClean="0">
                <a:solidFill>
                  <a:schemeClr val="accent5">
                    <a:lumMod val="75000"/>
                  </a:schemeClr>
                </a:solidFill>
              </a:rPr>
              <a:t>The do-while Loop</a:t>
            </a:r>
          </a:p>
          <a:p>
            <a:pPr marL="342900" indent="-342900" algn="l">
              <a:buFont typeface="Arial" panose="020B0604020202020204" pitchFamily="34" charset="0"/>
              <a:buChar char="•"/>
            </a:pPr>
            <a:r>
              <a:rPr lang="en-US" sz="2800" dirty="0" smtClean="0">
                <a:solidFill>
                  <a:schemeClr val="accent5">
                    <a:lumMod val="75000"/>
                  </a:schemeClr>
                </a:solidFill>
              </a:rPr>
              <a:t>The for Loop</a:t>
            </a:r>
          </a:p>
          <a:p>
            <a:pPr marL="342900" indent="-342900" algn="l">
              <a:buFont typeface="Arial" panose="020B0604020202020204" pitchFamily="34" charset="0"/>
              <a:buChar char="•"/>
            </a:pPr>
            <a:r>
              <a:rPr lang="en-US" sz="2800" dirty="0" smtClean="0">
                <a:solidFill>
                  <a:schemeClr val="accent5">
                    <a:lumMod val="75000"/>
                  </a:schemeClr>
                </a:solidFill>
              </a:rPr>
              <a:t>Which Loop to Use?</a:t>
            </a:r>
          </a:p>
        </p:txBody>
      </p:sp>
      <p:sp>
        <p:nvSpPr>
          <p:cNvPr id="9" name="Заголовок 1"/>
          <p:cNvSpPr txBox="1">
            <a:spLocks/>
          </p:cNvSpPr>
          <p:nvPr/>
        </p:nvSpPr>
        <p:spPr>
          <a:xfrm>
            <a:off x="9222059" y="297810"/>
            <a:ext cx="2613536"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Roadmap</a:t>
            </a:r>
            <a:endParaRPr lang="ru-RU" dirty="0">
              <a:solidFill>
                <a:schemeClr val="accent5"/>
              </a:solidFill>
            </a:endParaRPr>
          </a:p>
        </p:txBody>
      </p:sp>
      <p:pic>
        <p:nvPicPr>
          <p:cNvPr id="8" name="Picture 2" descr="Images-Logo-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10" name="Подзаголовок 4"/>
          <p:cNvSpPr txBox="1">
            <a:spLocks/>
          </p:cNvSpPr>
          <p:nvPr/>
        </p:nvSpPr>
        <p:spPr>
          <a:xfrm>
            <a:off x="5989514" y="2829247"/>
            <a:ext cx="6107889" cy="357155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800" dirty="0" smtClean="0">
                <a:solidFill>
                  <a:schemeClr val="accent5">
                    <a:lumMod val="75000"/>
                  </a:schemeClr>
                </a:solidFill>
              </a:rPr>
              <a:t>Nested Loops</a:t>
            </a:r>
          </a:p>
          <a:p>
            <a:pPr marL="342900" indent="-342900" algn="l">
              <a:buFont typeface="Arial" panose="020B0604020202020204" pitchFamily="34" charset="0"/>
              <a:buChar char="•"/>
            </a:pPr>
            <a:r>
              <a:rPr lang="en-US" sz="2800" dirty="0" smtClean="0">
                <a:solidFill>
                  <a:schemeClr val="accent5">
                    <a:lumMod val="75000"/>
                  </a:schemeClr>
                </a:solidFill>
              </a:rPr>
              <a:t>Minimizing Numeric Errors</a:t>
            </a:r>
          </a:p>
          <a:p>
            <a:pPr marL="342900" indent="-342900" algn="l">
              <a:buFont typeface="Arial" panose="020B0604020202020204" pitchFamily="34" charset="0"/>
              <a:buChar char="•"/>
            </a:pPr>
            <a:r>
              <a:rPr lang="en-US" sz="2800" dirty="0" smtClean="0">
                <a:solidFill>
                  <a:schemeClr val="accent5">
                    <a:lumMod val="75000"/>
                  </a:schemeClr>
                </a:solidFill>
              </a:rPr>
              <a:t>Case Studies</a:t>
            </a:r>
          </a:p>
          <a:p>
            <a:pPr marL="342900" indent="-342900" algn="l">
              <a:buFont typeface="Arial" panose="020B0604020202020204" pitchFamily="34" charset="0"/>
              <a:buChar char="•"/>
            </a:pPr>
            <a:r>
              <a:rPr lang="en-US" sz="2800" dirty="0" smtClean="0">
                <a:solidFill>
                  <a:schemeClr val="accent5">
                    <a:lumMod val="75000"/>
                  </a:schemeClr>
                </a:solidFill>
              </a:rPr>
              <a:t>Keywords break and continue</a:t>
            </a:r>
          </a:p>
          <a:p>
            <a:pPr marL="342900" indent="-342900" algn="l">
              <a:buFont typeface="Arial" panose="020B0604020202020204" pitchFamily="34" charset="0"/>
              <a:buChar char="•"/>
            </a:pPr>
            <a:r>
              <a:rPr lang="en-US" sz="2800" dirty="0" smtClean="0">
                <a:solidFill>
                  <a:schemeClr val="accent5">
                    <a:lumMod val="75000"/>
                  </a:schemeClr>
                </a:solidFill>
              </a:rPr>
              <a:t>Case Study: Checking Palindromes</a:t>
            </a:r>
          </a:p>
          <a:p>
            <a:pPr marL="342900" indent="-342900" algn="l">
              <a:buFont typeface="Arial" panose="020B0604020202020204" pitchFamily="34" charset="0"/>
              <a:buChar char="•"/>
            </a:pPr>
            <a:r>
              <a:rPr lang="en-US" sz="2800" dirty="0" smtClean="0">
                <a:solidFill>
                  <a:schemeClr val="accent5">
                    <a:lumMod val="75000"/>
                  </a:schemeClr>
                </a:solidFill>
              </a:rPr>
              <a:t>Case Study: Displaying Prime Numbers</a:t>
            </a:r>
            <a:endParaRPr lang="en-US" sz="2800" dirty="0">
              <a:solidFill>
                <a:schemeClr val="accent5">
                  <a:lumMod val="75000"/>
                </a:schemeClr>
              </a:solidFill>
            </a:endParaRPr>
          </a:p>
        </p:txBody>
      </p:sp>
    </p:spTree>
    <p:extLst>
      <p:ext uri="{BB962C8B-B14F-4D97-AF65-F5344CB8AC3E}">
        <p14:creationId xmlns:p14="http://schemas.microsoft.com/office/powerpoint/2010/main" val="31946697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4507832" y="297810"/>
            <a:ext cx="7327764" cy="686592"/>
          </a:xfrm>
          <a:prstGeom prst="rect">
            <a:avLst/>
          </a:prstGeom>
        </p:spPr>
        <p:txBody>
          <a:bodyPr vert="horz" lIns="91440" tIns="45720" rIns="91440" bIns="45720" rtlCol="0" anchor="b">
            <a:normAutofit fontScale="6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Case Study: Multiple Subtraction Quiz</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cdn3.vox-cdn.com/thumbor/jGLnhh0oTpF0oU_zA2CAIaw3uLY=/cdn0.vox-cdn.com/uploads/chorus_asset/file/3916794/xps13-44.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2155" y="1443123"/>
            <a:ext cx="853440" cy="6400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Таблица 11"/>
          <p:cNvGraphicFramePr>
            <a:graphicFrameLocks noGrp="1"/>
          </p:cNvGraphicFramePr>
          <p:nvPr>
            <p:extLst>
              <p:ext uri="{D42A27DB-BD31-4B8C-83A1-F6EECF244321}">
                <p14:modId xmlns:p14="http://schemas.microsoft.com/office/powerpoint/2010/main" val="2656768964"/>
              </p:ext>
            </p:extLst>
          </p:nvPr>
        </p:nvGraphicFramePr>
        <p:xfrm>
          <a:off x="332627" y="1443123"/>
          <a:ext cx="10649528" cy="5303520"/>
        </p:xfrm>
        <a:graphic>
          <a:graphicData uri="http://schemas.openxmlformats.org/drawingml/2006/table">
            <a:tbl>
              <a:tblPr firstRow="1" bandRow="1">
                <a:tableStyleId>{3B4B98B0-60AC-42C2-AFA5-B58CD77FA1E5}</a:tableStyleId>
              </a:tblPr>
              <a:tblGrid>
                <a:gridCol w="10649528">
                  <a:extLst>
                    <a:ext uri="{9D8B030D-6E8A-4147-A177-3AD203B41FA5}">
                      <a16:colId xmlns:a16="http://schemas.microsoft.com/office/drawing/2014/main" val="20000"/>
                    </a:ext>
                  </a:extLst>
                </a:gridCol>
              </a:tblGrid>
              <a:tr h="370840">
                <a:tc>
                  <a:txBody>
                    <a:bodyPr/>
                    <a:lstStyle/>
                    <a:p>
                      <a:r>
                        <a:rPr lang="en-US" b="0" dirty="0" smtClean="0">
                          <a:latin typeface="Courier New" panose="02070309020205020404" pitchFamily="49" charset="0"/>
                          <a:cs typeface="Courier New" panose="02070309020205020404" pitchFamily="49" charset="0"/>
                        </a:rPr>
                        <a:t>What</a:t>
                      </a:r>
                      <a:r>
                        <a:rPr lang="en-US" b="0" baseline="0" dirty="0" smtClean="0">
                          <a:latin typeface="Courier New" panose="02070309020205020404" pitchFamily="49" charset="0"/>
                          <a:cs typeface="Courier New" panose="02070309020205020404" pitchFamily="49" charset="0"/>
                        </a:rPr>
                        <a:t> is 9 – 2? 7</a:t>
                      </a:r>
                    </a:p>
                    <a:p>
                      <a:r>
                        <a:rPr lang="en-US" b="0" dirty="0" smtClean="0">
                          <a:latin typeface="Courier New" panose="02070309020205020404" pitchFamily="49" charset="0"/>
                          <a:cs typeface="Courier New" panose="02070309020205020404" pitchFamily="49" charset="0"/>
                        </a:rPr>
                        <a:t>You are correct!</a:t>
                      </a:r>
                    </a:p>
                    <a:p>
                      <a:endParaRPr lang="en-US" b="0" dirty="0" smtClean="0">
                        <a:latin typeface="Courier New" panose="02070309020205020404" pitchFamily="49" charset="0"/>
                        <a:cs typeface="Courier New" panose="02070309020205020404" pitchFamily="49" charset="0"/>
                      </a:endParaRPr>
                    </a:p>
                    <a:p>
                      <a:r>
                        <a:rPr lang="en-US" b="0" dirty="0" smtClean="0">
                          <a:latin typeface="Courier New" panose="02070309020205020404" pitchFamily="49" charset="0"/>
                          <a:cs typeface="Courier New" panose="02070309020205020404" pitchFamily="49" charset="0"/>
                        </a:rPr>
                        <a:t>What is 3 – 0? 3</a:t>
                      </a:r>
                    </a:p>
                    <a:p>
                      <a:r>
                        <a:rPr lang="en-US" b="0" dirty="0" smtClean="0">
                          <a:latin typeface="Courier New" panose="02070309020205020404" pitchFamily="49" charset="0"/>
                          <a:cs typeface="Courier New" panose="02070309020205020404" pitchFamily="49" charset="0"/>
                        </a:rPr>
                        <a:t>You</a:t>
                      </a:r>
                      <a:r>
                        <a:rPr lang="en-US" b="0" baseline="0" dirty="0" smtClean="0">
                          <a:latin typeface="Courier New" panose="02070309020205020404" pitchFamily="49" charset="0"/>
                          <a:cs typeface="Courier New" panose="02070309020205020404" pitchFamily="49" charset="0"/>
                        </a:rPr>
                        <a:t> are correct!</a:t>
                      </a:r>
                    </a:p>
                    <a:p>
                      <a:endParaRPr lang="en-US" b="0" baseline="0" dirty="0" smtClean="0">
                        <a:latin typeface="Courier New" panose="02070309020205020404" pitchFamily="49" charset="0"/>
                        <a:cs typeface="Courier New" panose="02070309020205020404" pitchFamily="49" charset="0"/>
                      </a:endParaRPr>
                    </a:p>
                    <a:p>
                      <a:r>
                        <a:rPr lang="en-US" b="0" baseline="0" dirty="0" smtClean="0">
                          <a:latin typeface="Courier New" panose="02070309020205020404" pitchFamily="49" charset="0"/>
                          <a:cs typeface="Courier New" panose="02070309020205020404" pitchFamily="49" charset="0"/>
                        </a:rPr>
                        <a:t>What is 3 – 2? 1</a:t>
                      </a:r>
                    </a:p>
                    <a:p>
                      <a:r>
                        <a:rPr lang="en-US" b="0" baseline="0" dirty="0" smtClean="0">
                          <a:latin typeface="Courier New" panose="02070309020205020404" pitchFamily="49" charset="0"/>
                          <a:cs typeface="Courier New" panose="02070309020205020404" pitchFamily="49" charset="0"/>
                        </a:rPr>
                        <a:t>You are correct!</a:t>
                      </a:r>
                    </a:p>
                    <a:p>
                      <a:endParaRPr lang="en-US" b="0" baseline="0" dirty="0" smtClean="0">
                        <a:latin typeface="Courier New" panose="02070309020205020404" pitchFamily="49" charset="0"/>
                        <a:cs typeface="Courier New" panose="02070309020205020404" pitchFamily="49" charset="0"/>
                      </a:endParaRPr>
                    </a:p>
                    <a:p>
                      <a:r>
                        <a:rPr lang="en-US" b="0" baseline="0" dirty="0" smtClean="0">
                          <a:latin typeface="Courier New" panose="02070309020205020404" pitchFamily="49" charset="0"/>
                          <a:cs typeface="Courier New" panose="02070309020205020404" pitchFamily="49" charset="0"/>
                        </a:rPr>
                        <a:t>What is 7 – 4? 4</a:t>
                      </a:r>
                    </a:p>
                    <a:p>
                      <a:r>
                        <a:rPr lang="en-US" b="0" baseline="0" dirty="0" smtClean="0">
                          <a:latin typeface="Courier New" panose="02070309020205020404" pitchFamily="49" charset="0"/>
                          <a:cs typeface="Courier New" panose="02070309020205020404" pitchFamily="49" charset="0"/>
                        </a:rPr>
                        <a:t>You answer is wrong.</a:t>
                      </a:r>
                    </a:p>
                    <a:p>
                      <a:r>
                        <a:rPr lang="en-US" b="0" baseline="0" dirty="0" smtClean="0">
                          <a:latin typeface="Courier New" panose="02070309020205020404" pitchFamily="49" charset="0"/>
                          <a:cs typeface="Courier New" panose="02070309020205020404" pitchFamily="49" charset="0"/>
                        </a:rPr>
                        <a:t>7 – 4 should be 3</a:t>
                      </a:r>
                    </a:p>
                    <a:p>
                      <a:endParaRPr lang="en-US" b="0" baseline="0" dirty="0" smtClean="0">
                        <a:latin typeface="Courier New" panose="02070309020205020404" pitchFamily="49" charset="0"/>
                        <a:cs typeface="Courier New" panose="02070309020205020404" pitchFamily="49" charset="0"/>
                      </a:endParaRPr>
                    </a:p>
                    <a:p>
                      <a:r>
                        <a:rPr lang="en-US" b="0" baseline="0" dirty="0" smtClean="0">
                          <a:latin typeface="Courier New" panose="02070309020205020404" pitchFamily="49" charset="0"/>
                          <a:cs typeface="Courier New" panose="02070309020205020404" pitchFamily="49" charset="0"/>
                        </a:rPr>
                        <a:t>What is 7 – 5? 4</a:t>
                      </a:r>
                    </a:p>
                    <a:p>
                      <a:r>
                        <a:rPr lang="en-US" b="0" baseline="0" dirty="0" smtClean="0">
                          <a:latin typeface="Courier New" panose="02070309020205020404" pitchFamily="49" charset="0"/>
                          <a:cs typeface="Courier New" panose="02070309020205020404" pitchFamily="49" charset="0"/>
                        </a:rPr>
                        <a:t>You answer is wrong.</a:t>
                      </a:r>
                    </a:p>
                    <a:p>
                      <a:r>
                        <a:rPr lang="en-US" b="0" baseline="0" dirty="0" smtClean="0">
                          <a:latin typeface="Courier New" panose="02070309020205020404" pitchFamily="49" charset="0"/>
                          <a:cs typeface="Courier New" panose="02070309020205020404" pitchFamily="49" charset="0"/>
                        </a:rPr>
                        <a:t>7 – 5 should be 2</a:t>
                      </a:r>
                    </a:p>
                    <a:p>
                      <a:endParaRPr lang="en-US" b="0" baseline="0" dirty="0" smtClean="0">
                        <a:latin typeface="Courier New" panose="02070309020205020404" pitchFamily="49" charset="0"/>
                        <a:cs typeface="Courier New" panose="02070309020205020404" pitchFamily="49" charset="0"/>
                      </a:endParaRPr>
                    </a:p>
                    <a:p>
                      <a:r>
                        <a:rPr lang="en-US" b="0" baseline="0" dirty="0" smtClean="0">
                          <a:latin typeface="Courier New" panose="02070309020205020404" pitchFamily="49" charset="0"/>
                          <a:cs typeface="Courier New" panose="02070309020205020404" pitchFamily="49" charset="0"/>
                        </a:rPr>
                        <a:t>Correct count is 3</a:t>
                      </a:r>
                    </a:p>
                    <a:p>
                      <a:r>
                        <a:rPr lang="en-US" b="0" baseline="0" dirty="0" smtClean="0">
                          <a:latin typeface="Courier New" panose="02070309020205020404" pitchFamily="49" charset="0"/>
                          <a:cs typeface="Courier New" panose="02070309020205020404" pitchFamily="49" charset="0"/>
                        </a:rPr>
                        <a:t>Test time is 201 seconds</a:t>
                      </a:r>
                      <a:endParaRPr lang="ru-RU" b="0" dirty="0">
                        <a:latin typeface="Courier New" panose="02070309020205020404" pitchFamily="49" charset="0"/>
                        <a:cs typeface="Courier New" panose="02070309020205020404" pitchFamily="49" charset="0"/>
                      </a:endParaRPr>
                    </a:p>
                  </a:txBody>
                  <a:tcPr>
                    <a:solidFill>
                      <a:schemeClr val="bg2"/>
                    </a:solidFill>
                  </a:tcPr>
                </a:tc>
                <a:extLst>
                  <a:ext uri="{0D108BD9-81ED-4DB2-BD59-A6C34878D82A}">
                    <a16:rowId xmlns:a16="http://schemas.microsoft.com/office/drawing/2014/main" val="10000"/>
                  </a:ext>
                </a:extLst>
              </a:tr>
            </a:tbl>
          </a:graphicData>
        </a:graphic>
      </p:graphicFrame>
      <p:pic>
        <p:nvPicPr>
          <p:cNvPr id="11" name="Picture 4" descr="http://www.clipartpal.com/_thumbs/pd/computer/computer/computer_key_Ent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4139" y="1521843"/>
            <a:ext cx="487632" cy="19492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www.clipartpal.com/_thumbs/pd/computer/computer/computer_key_Ent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8441" y="2351664"/>
            <a:ext cx="487632" cy="19492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www.clipartpal.com/_thumbs/pd/computer/computer/computer_key_Ent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4139" y="3181485"/>
            <a:ext cx="487632" cy="19492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www.clipartpal.com/_thumbs/pd/computer/computer/computer_key_Ent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4139" y="4011306"/>
            <a:ext cx="487632" cy="1949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www.clipartpal.com/_thumbs/pd/computer/computer/computer_key_Ent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4139" y="5094147"/>
            <a:ext cx="487632" cy="194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51138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4198972" y="297810"/>
            <a:ext cx="7636624" cy="686592"/>
          </a:xfrm>
          <a:prstGeom prst="rect">
            <a:avLst/>
          </a:prstGeom>
        </p:spPr>
        <p:txBody>
          <a:bodyPr vert="horz" lIns="91440" tIns="45720" rIns="91440" bIns="45720" rtlCol="0" anchor="b">
            <a:normAutofit fontScale="5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Controlling a Loop with User Confirmation</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3"/>
          <a:srcRect l="16094" t="15844" r="31629" b="46218"/>
          <a:stretch/>
        </p:blipFill>
        <p:spPr>
          <a:xfrm>
            <a:off x="1329657" y="1907133"/>
            <a:ext cx="9508908" cy="3879813"/>
          </a:xfrm>
          <a:prstGeom prst="rect">
            <a:avLst/>
          </a:prstGeom>
        </p:spPr>
      </p:pic>
    </p:spTree>
    <p:extLst>
      <p:ext uri="{BB962C8B-B14F-4D97-AF65-F5344CB8AC3E}">
        <p14:creationId xmlns:p14="http://schemas.microsoft.com/office/powerpoint/2010/main" val="32508299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3689684" y="297810"/>
            <a:ext cx="8145912" cy="686592"/>
          </a:xfrm>
          <a:prstGeom prst="rect">
            <a:avLst/>
          </a:prstGeom>
        </p:spPr>
        <p:txBody>
          <a:bodyPr vert="horz" lIns="91440" tIns="45720" rIns="91440" bIns="45720" rtlCol="0" anchor="b">
            <a:normAutofit fontScale="6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Controlling a Loop with </a:t>
            </a:r>
            <a:r>
              <a:rPr lang="en-US" smtClean="0">
                <a:solidFill>
                  <a:schemeClr val="accent5"/>
                </a:solidFill>
              </a:rPr>
              <a:t>a </a:t>
            </a:r>
            <a:r>
              <a:rPr lang="en-US" smtClean="0">
                <a:solidFill>
                  <a:schemeClr val="accent5"/>
                </a:solidFill>
              </a:rPr>
              <a:t>Sentinel </a:t>
            </a:r>
            <a:r>
              <a:rPr lang="en-US" dirty="0" smtClean="0">
                <a:solidFill>
                  <a:schemeClr val="accent5"/>
                </a:solidFill>
              </a:rPr>
              <a:t>Value</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3"/>
          <a:srcRect l="12148" t="16063" r="45315" b="8718"/>
          <a:stretch/>
        </p:blipFill>
        <p:spPr>
          <a:xfrm>
            <a:off x="332627" y="1355558"/>
            <a:ext cx="5534527" cy="5502442"/>
          </a:xfrm>
          <a:prstGeom prst="rect">
            <a:avLst/>
          </a:prstGeom>
        </p:spPr>
      </p:pic>
      <p:pic>
        <p:nvPicPr>
          <p:cNvPr id="16" name="Picture 2" descr="https://cdn3.vox-cdn.com/thumbor/jGLnhh0oTpF0oU_zA2CAIaw3uLY=/cdn0.vox-cdn.com/uploads/chorus_asset/file/3916794/xps13-44.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38560" y="2209547"/>
            <a:ext cx="853440" cy="6400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7" name="Таблица 11"/>
          <p:cNvGraphicFramePr>
            <a:graphicFrameLocks noGrp="1"/>
          </p:cNvGraphicFramePr>
          <p:nvPr>
            <p:extLst>
              <p:ext uri="{D42A27DB-BD31-4B8C-83A1-F6EECF244321}">
                <p14:modId xmlns:p14="http://schemas.microsoft.com/office/powerpoint/2010/main" val="4289667182"/>
              </p:ext>
            </p:extLst>
          </p:nvPr>
        </p:nvGraphicFramePr>
        <p:xfrm>
          <a:off x="5059047" y="2917787"/>
          <a:ext cx="7132953" cy="1463040"/>
        </p:xfrm>
        <a:graphic>
          <a:graphicData uri="http://schemas.openxmlformats.org/drawingml/2006/table">
            <a:tbl>
              <a:tblPr firstRow="1" bandRow="1">
                <a:tableStyleId>{3B4B98B0-60AC-42C2-AFA5-B58CD77FA1E5}</a:tableStyleId>
              </a:tblPr>
              <a:tblGrid>
                <a:gridCol w="7132953">
                  <a:extLst>
                    <a:ext uri="{9D8B030D-6E8A-4147-A177-3AD203B41FA5}">
                      <a16:colId xmlns:a16="http://schemas.microsoft.com/office/drawing/2014/main" val="20000"/>
                    </a:ext>
                  </a:extLst>
                </a:gridCol>
              </a:tblGrid>
              <a:tr h="370840">
                <a:tc>
                  <a:txBody>
                    <a:bodyPr/>
                    <a:lstStyle/>
                    <a:p>
                      <a:r>
                        <a:rPr lang="en-US" b="0" dirty="0" smtClean="0">
                          <a:latin typeface="Courier New" panose="02070309020205020404" pitchFamily="49" charset="0"/>
                          <a:cs typeface="Courier New" panose="02070309020205020404" pitchFamily="49" charset="0"/>
                        </a:rPr>
                        <a:t>Enter an integer (the input ends if it is 0): 2</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latin typeface="Courier New" panose="02070309020205020404" pitchFamily="49" charset="0"/>
                          <a:cs typeface="Courier New" panose="02070309020205020404" pitchFamily="49" charset="0"/>
                        </a:rPr>
                        <a:t>Enter an integer (the input ends if it is 0): 3</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latin typeface="Courier New" panose="02070309020205020404" pitchFamily="49" charset="0"/>
                          <a:cs typeface="Courier New" panose="02070309020205020404" pitchFamily="49" charset="0"/>
                        </a:rPr>
                        <a:t>Enter an integer (the input ends if it is 0): 4</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latin typeface="Courier New" panose="02070309020205020404" pitchFamily="49" charset="0"/>
                          <a:cs typeface="Courier New" panose="02070309020205020404" pitchFamily="49" charset="0"/>
                        </a:rPr>
                        <a:t>Enter an integer (the input ends if it is 0): 0</a:t>
                      </a:r>
                    </a:p>
                    <a:p>
                      <a:r>
                        <a:rPr lang="en-US" b="0" dirty="0" smtClean="0">
                          <a:latin typeface="Courier New" panose="02070309020205020404" pitchFamily="49" charset="0"/>
                          <a:cs typeface="Courier New" panose="02070309020205020404" pitchFamily="49" charset="0"/>
                        </a:rPr>
                        <a:t>The sum is 9 </a:t>
                      </a:r>
                      <a:endParaRPr lang="ru-RU" b="0" dirty="0">
                        <a:latin typeface="Courier New" panose="02070309020205020404" pitchFamily="49" charset="0"/>
                        <a:cs typeface="Courier New" panose="02070309020205020404" pitchFamily="49" charset="0"/>
                      </a:endParaRPr>
                    </a:p>
                  </a:txBody>
                  <a:tcPr>
                    <a:solidFill>
                      <a:schemeClr val="bg2"/>
                    </a:solidFill>
                  </a:tcPr>
                </a:tc>
                <a:extLst>
                  <a:ext uri="{0D108BD9-81ED-4DB2-BD59-A6C34878D82A}">
                    <a16:rowId xmlns:a16="http://schemas.microsoft.com/office/drawing/2014/main" val="10000"/>
                  </a:ext>
                </a:extLst>
              </a:tr>
            </a:tbl>
          </a:graphicData>
        </a:graphic>
      </p:graphicFrame>
      <p:pic>
        <p:nvPicPr>
          <p:cNvPr id="18" name="Picture 4" descr="http://www.clipartpal.com/_thumbs/pd/computer/computer/computer_key_Ent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04368" y="3010558"/>
            <a:ext cx="487632" cy="19492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www.clipartpal.com/_thumbs/pd/computer/computer/computer_key_Ent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04368" y="3288268"/>
            <a:ext cx="487632" cy="19492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http://www.clipartpal.com/_thumbs/pd/computer/computer/computer_key_Ent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04368" y="3572153"/>
            <a:ext cx="487632" cy="19492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http://www.clipartpal.com/_thumbs/pd/computer/computer/computer_key_Ent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04368" y="3855656"/>
            <a:ext cx="487632" cy="194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0147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3689684" y="297810"/>
            <a:ext cx="8145912"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Caution</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15" name="Подзаголовок 4"/>
          <p:cNvSpPr txBox="1">
            <a:spLocks/>
          </p:cNvSpPr>
          <p:nvPr/>
        </p:nvSpPr>
        <p:spPr>
          <a:xfrm>
            <a:off x="332627" y="1369820"/>
            <a:ext cx="11502968" cy="539192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marL="0" lvl="1" indent="722313" algn="just"/>
            <a:r>
              <a:rPr lang="en-US" sz="3000" dirty="0" smtClean="0">
                <a:solidFill>
                  <a:schemeClr val="accent5"/>
                </a:solidFill>
                <a:latin typeface="+mj-lt"/>
                <a:cs typeface="Courier New" panose="02070309020205020404" pitchFamily="49" charset="0"/>
              </a:rPr>
              <a:t>Don’t use floating-point values for equality checking in a loop control expression.  Because floating-point values are approximations for some values, using them can result in imprecise counter values and inaccurate results. </a:t>
            </a:r>
          </a:p>
          <a:p>
            <a:pPr marL="0" lvl="1" indent="722313" algn="just"/>
            <a:r>
              <a:rPr lang="en-US" sz="3000" dirty="0">
                <a:solidFill>
                  <a:schemeClr val="accent5"/>
                </a:solidFill>
                <a:latin typeface="+mj-lt"/>
                <a:cs typeface="Courier New" panose="02070309020205020404" pitchFamily="49" charset="0"/>
              </a:rPr>
              <a:t>	</a:t>
            </a:r>
            <a:r>
              <a:rPr lang="en-US" sz="3000" dirty="0" smtClean="0">
                <a:solidFill>
                  <a:schemeClr val="accent5"/>
                </a:solidFill>
                <a:latin typeface="+mj-lt"/>
                <a:cs typeface="Courier New" panose="02070309020205020404" pitchFamily="49" charset="0"/>
              </a:rPr>
              <a:t>Consider the following code for computing 1 + 0.9 + 0.8 + … + 0.1</a:t>
            </a:r>
          </a:p>
          <a:p>
            <a:pPr marL="0" lvl="1" indent="722313" algn="just"/>
            <a:endParaRPr lang="en-US" sz="3000" dirty="0" smtClean="0">
              <a:solidFill>
                <a:schemeClr val="accent5"/>
              </a:solidFill>
              <a:latin typeface="+mj-lt"/>
              <a:cs typeface="Courier New" panose="02070309020205020404" pitchFamily="49" charset="0"/>
            </a:endParaRPr>
          </a:p>
        </p:txBody>
      </p:sp>
      <p:pic>
        <p:nvPicPr>
          <p:cNvPr id="3" name="Picture 2"/>
          <p:cNvPicPr>
            <a:picLocks noChangeAspect="1"/>
          </p:cNvPicPr>
          <p:nvPr/>
        </p:nvPicPr>
        <p:blipFill rotWithShape="1">
          <a:blip r:embed="rId3"/>
          <a:srcRect l="15478" t="16064" r="59771" b="65954"/>
          <a:stretch/>
        </p:blipFill>
        <p:spPr>
          <a:xfrm>
            <a:off x="2245895" y="3721767"/>
            <a:ext cx="5950454" cy="2430583"/>
          </a:xfrm>
          <a:prstGeom prst="rect">
            <a:avLst/>
          </a:prstGeom>
        </p:spPr>
      </p:pic>
    </p:spTree>
    <p:extLst>
      <p:ext uri="{BB962C8B-B14F-4D97-AF65-F5344CB8AC3E}">
        <p14:creationId xmlns:p14="http://schemas.microsoft.com/office/powerpoint/2010/main" val="1344475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3134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5470357" y="240632"/>
            <a:ext cx="6365237" cy="805819"/>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sz="4000" dirty="0" smtClean="0">
                <a:solidFill>
                  <a:schemeClr val="accent5"/>
                </a:solidFill>
              </a:rPr>
              <a:t>Input and Output Redirections</a:t>
            </a:r>
            <a:endParaRPr lang="ru-RU" sz="4000"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3"/>
          <a:srcRect l="4381" t="7730" r="23738" b="25822"/>
          <a:stretch/>
        </p:blipFill>
        <p:spPr>
          <a:xfrm>
            <a:off x="332627" y="1375469"/>
            <a:ext cx="9352547" cy="4860758"/>
          </a:xfrm>
          <a:prstGeom prst="rect">
            <a:avLst/>
          </a:prstGeom>
        </p:spPr>
      </p:pic>
      <p:pic>
        <p:nvPicPr>
          <p:cNvPr id="3" name="Picture 2"/>
          <p:cNvPicPr>
            <a:picLocks noChangeAspect="1"/>
          </p:cNvPicPr>
          <p:nvPr/>
        </p:nvPicPr>
        <p:blipFill rotWithShape="1">
          <a:blip r:embed="rId4"/>
          <a:srcRect l="2408" t="3783" r="65165" b="38103"/>
          <a:stretch/>
        </p:blipFill>
        <p:spPr>
          <a:xfrm>
            <a:off x="7616520" y="1808605"/>
            <a:ext cx="4219074" cy="4251158"/>
          </a:xfrm>
          <a:prstGeom prst="rect">
            <a:avLst/>
          </a:prstGeom>
        </p:spPr>
      </p:pic>
    </p:spTree>
    <p:extLst>
      <p:ext uri="{BB962C8B-B14F-4D97-AF65-F5344CB8AC3E}">
        <p14:creationId xmlns:p14="http://schemas.microsoft.com/office/powerpoint/2010/main" val="33393798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4539916" y="297810"/>
            <a:ext cx="7295680"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Reading All Data from a File</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3"/>
          <a:srcRect l="12271" t="15187" r="34711" b="7620"/>
          <a:stretch/>
        </p:blipFill>
        <p:spPr>
          <a:xfrm>
            <a:off x="332627" y="1284137"/>
            <a:ext cx="6808982" cy="5573864"/>
          </a:xfrm>
          <a:prstGeom prst="rect">
            <a:avLst/>
          </a:prstGeom>
        </p:spPr>
      </p:pic>
      <p:pic>
        <p:nvPicPr>
          <p:cNvPr id="9" name="Picture 2" descr="https://cdn3.vox-cdn.com/thumbor/jGLnhh0oTpF0oU_zA2CAIaw3uLY=/cdn0.vox-cdn.com/uploads/chorus_asset/file/3916794/xps13-44.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28935" y="2855342"/>
            <a:ext cx="853440" cy="6400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Таблица 11"/>
          <p:cNvGraphicFramePr>
            <a:graphicFrameLocks noGrp="1"/>
          </p:cNvGraphicFramePr>
          <p:nvPr>
            <p:extLst>
              <p:ext uri="{D42A27DB-BD31-4B8C-83A1-F6EECF244321}">
                <p14:modId xmlns:p14="http://schemas.microsoft.com/office/powerpoint/2010/main" val="1546717464"/>
              </p:ext>
            </p:extLst>
          </p:nvPr>
        </p:nvGraphicFramePr>
        <p:xfrm>
          <a:off x="5992698" y="2855342"/>
          <a:ext cx="5345862" cy="640080"/>
        </p:xfrm>
        <a:graphic>
          <a:graphicData uri="http://schemas.openxmlformats.org/drawingml/2006/table">
            <a:tbl>
              <a:tblPr firstRow="1" bandRow="1">
                <a:tableStyleId>{3B4B98B0-60AC-42C2-AFA5-B58CD77FA1E5}</a:tableStyleId>
              </a:tblPr>
              <a:tblGrid>
                <a:gridCol w="5345862">
                  <a:extLst>
                    <a:ext uri="{9D8B030D-6E8A-4147-A177-3AD203B41FA5}">
                      <a16:colId xmlns:a16="http://schemas.microsoft.com/office/drawing/2014/main" val="20000"/>
                    </a:ext>
                  </a:extLst>
                </a:gridCol>
              </a:tblGrid>
              <a:tr h="370840">
                <a:tc>
                  <a:txBody>
                    <a:bodyPr/>
                    <a:lstStyle/>
                    <a:p>
                      <a:r>
                        <a:rPr lang="en-US" b="0" dirty="0" smtClean="0">
                          <a:latin typeface="Courier New" panose="02070309020205020404" pitchFamily="49" charset="0"/>
                          <a:cs typeface="Courier New" panose="02070309020205020404" pitchFamily="49" charset="0"/>
                        </a:rPr>
                        <a:t>Total score is 185</a:t>
                      </a:r>
                    </a:p>
                    <a:p>
                      <a:r>
                        <a:rPr lang="en-US" b="0" dirty="0" smtClean="0">
                          <a:latin typeface="Courier New" panose="02070309020205020404" pitchFamily="49" charset="0"/>
                          <a:cs typeface="Courier New" panose="02070309020205020404" pitchFamily="49" charset="0"/>
                        </a:rPr>
                        <a:t>Done</a:t>
                      </a:r>
                      <a:endParaRPr lang="ru-RU" b="0" dirty="0">
                        <a:latin typeface="Courier New" panose="02070309020205020404" pitchFamily="49" charset="0"/>
                        <a:cs typeface="Courier New" panose="02070309020205020404" pitchFamily="49" charset="0"/>
                      </a:endParaRPr>
                    </a:p>
                  </a:txBody>
                  <a:tcPr>
                    <a:solidFill>
                      <a:schemeClr val="bg2"/>
                    </a:solidFill>
                  </a:tcPr>
                </a:tc>
                <a:extLst>
                  <a:ext uri="{0D108BD9-81ED-4DB2-BD59-A6C34878D82A}">
                    <a16:rowId xmlns:a16="http://schemas.microsoft.com/office/drawing/2014/main" val="10000"/>
                  </a:ext>
                </a:extLst>
              </a:tr>
            </a:tbl>
          </a:graphicData>
        </a:graphic>
      </p:graphicFrame>
      <p:pic>
        <p:nvPicPr>
          <p:cNvPr id="3" name="Picture 2"/>
          <p:cNvPicPr>
            <a:picLocks noChangeAspect="1"/>
          </p:cNvPicPr>
          <p:nvPr/>
        </p:nvPicPr>
        <p:blipFill rotWithShape="1">
          <a:blip r:embed="rId5"/>
          <a:srcRect l="2533" t="3564" r="62945" b="82839"/>
          <a:stretch/>
        </p:blipFill>
        <p:spPr>
          <a:xfrm>
            <a:off x="5992698" y="1561452"/>
            <a:ext cx="5336237" cy="1181596"/>
          </a:xfrm>
          <a:prstGeom prst="rect">
            <a:avLst/>
          </a:prstGeom>
        </p:spPr>
      </p:pic>
    </p:spTree>
    <p:extLst>
      <p:ext uri="{BB962C8B-B14F-4D97-AF65-F5344CB8AC3E}">
        <p14:creationId xmlns:p14="http://schemas.microsoft.com/office/powerpoint/2010/main" val="376787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4726546" y="297810"/>
            <a:ext cx="7109050"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Check Point</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13" name="Подзаголовок 4"/>
          <p:cNvSpPr txBox="1">
            <a:spLocks/>
          </p:cNvSpPr>
          <p:nvPr/>
        </p:nvSpPr>
        <p:spPr>
          <a:xfrm>
            <a:off x="332627" y="1685474"/>
            <a:ext cx="11502968" cy="1009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marL="176213" lvl="3" algn="just"/>
            <a:r>
              <a:rPr lang="en-US" sz="3000" dirty="0" smtClean="0">
                <a:solidFill>
                  <a:schemeClr val="accent5"/>
                </a:solidFill>
                <a:latin typeface="+mj-lt"/>
                <a:cs typeface="Courier New" panose="02070309020205020404" pitchFamily="49" charset="0"/>
              </a:rPr>
              <a:t>	How many times are the following loop bodies repeated? What is the printout of each loop?</a:t>
            </a:r>
          </a:p>
        </p:txBody>
      </p:sp>
      <p:pic>
        <p:nvPicPr>
          <p:cNvPr id="3" name="Picture 2"/>
          <p:cNvPicPr>
            <a:picLocks noChangeAspect="1"/>
          </p:cNvPicPr>
          <p:nvPr/>
        </p:nvPicPr>
        <p:blipFill rotWithShape="1">
          <a:blip r:embed="rId3"/>
          <a:srcRect l="15478" t="15844" r="62946" b="69683"/>
          <a:stretch/>
        </p:blipFill>
        <p:spPr>
          <a:xfrm>
            <a:off x="332627" y="3543359"/>
            <a:ext cx="3790196" cy="1429446"/>
          </a:xfrm>
          <a:prstGeom prst="rect">
            <a:avLst/>
          </a:prstGeom>
        </p:spPr>
      </p:pic>
      <p:pic>
        <p:nvPicPr>
          <p:cNvPr id="5" name="Picture 4"/>
          <p:cNvPicPr>
            <a:picLocks noChangeAspect="1"/>
          </p:cNvPicPr>
          <p:nvPr/>
        </p:nvPicPr>
        <p:blipFill rotWithShape="1">
          <a:blip r:embed="rId4"/>
          <a:srcRect l="15600" t="16064" r="62207" b="70121"/>
          <a:stretch/>
        </p:blipFill>
        <p:spPr>
          <a:xfrm>
            <a:off x="4259181" y="3576464"/>
            <a:ext cx="3673640" cy="1381225"/>
          </a:xfrm>
          <a:prstGeom prst="rect">
            <a:avLst/>
          </a:prstGeom>
        </p:spPr>
      </p:pic>
      <p:pic>
        <p:nvPicPr>
          <p:cNvPr id="9" name="Picture 8"/>
          <p:cNvPicPr>
            <a:picLocks noChangeAspect="1"/>
          </p:cNvPicPr>
          <p:nvPr/>
        </p:nvPicPr>
        <p:blipFill rotWithShape="1">
          <a:blip r:embed="rId5"/>
          <a:srcRect l="15600" t="16064" r="63810" b="68585"/>
          <a:stretch/>
        </p:blipFill>
        <p:spPr>
          <a:xfrm>
            <a:off x="8237397" y="3543359"/>
            <a:ext cx="3517991" cy="1540042"/>
          </a:xfrm>
          <a:prstGeom prst="rect">
            <a:avLst/>
          </a:prstGeom>
        </p:spPr>
      </p:pic>
      <p:sp>
        <p:nvSpPr>
          <p:cNvPr id="10" name="Rectangle 9"/>
          <p:cNvSpPr/>
          <p:nvPr/>
        </p:nvSpPr>
        <p:spPr>
          <a:xfrm>
            <a:off x="349894" y="3465868"/>
            <a:ext cx="3660633" cy="1540042"/>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ru-RU"/>
          </a:p>
        </p:txBody>
      </p:sp>
      <p:sp>
        <p:nvSpPr>
          <p:cNvPr id="12" name="Rectangle 11"/>
          <p:cNvSpPr/>
          <p:nvPr/>
        </p:nvSpPr>
        <p:spPr>
          <a:xfrm>
            <a:off x="4259182" y="3465868"/>
            <a:ext cx="3673639" cy="1540042"/>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ru-RU"/>
          </a:p>
        </p:txBody>
      </p:sp>
      <p:sp>
        <p:nvSpPr>
          <p:cNvPr id="14" name="Rectangle 13"/>
          <p:cNvSpPr/>
          <p:nvPr/>
        </p:nvSpPr>
        <p:spPr>
          <a:xfrm>
            <a:off x="8101267" y="3462375"/>
            <a:ext cx="3734327" cy="1540042"/>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ru-RU"/>
          </a:p>
        </p:txBody>
      </p:sp>
    </p:spTree>
    <p:extLst>
      <p:ext uri="{BB962C8B-B14F-4D97-AF65-F5344CB8AC3E}">
        <p14:creationId xmlns:p14="http://schemas.microsoft.com/office/powerpoint/2010/main" val="32683973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4726546" y="297810"/>
            <a:ext cx="7109050"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Check Point</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13" name="Подзаголовок 4"/>
          <p:cNvSpPr txBox="1">
            <a:spLocks/>
          </p:cNvSpPr>
          <p:nvPr/>
        </p:nvSpPr>
        <p:spPr>
          <a:xfrm>
            <a:off x="332627" y="1420779"/>
            <a:ext cx="11502968" cy="1009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marL="176213" lvl="3" algn="just"/>
            <a:r>
              <a:rPr lang="en-US" sz="3000" dirty="0">
                <a:solidFill>
                  <a:schemeClr val="accent5"/>
                </a:solidFill>
                <a:latin typeface="+mj-lt"/>
                <a:cs typeface="Courier New" panose="02070309020205020404" pitchFamily="49" charset="0"/>
              </a:rPr>
              <a:t>	</a:t>
            </a:r>
            <a:r>
              <a:rPr lang="en-US" sz="3000" dirty="0" smtClean="0">
                <a:solidFill>
                  <a:schemeClr val="accent5"/>
                </a:solidFill>
                <a:latin typeface="+mj-lt"/>
                <a:cs typeface="Courier New" panose="02070309020205020404" pitchFamily="49" charset="0"/>
              </a:rPr>
              <a:t>Suppose the input is 2 3 4 5 0. What is the output of the following code?</a:t>
            </a:r>
          </a:p>
        </p:txBody>
      </p:sp>
      <p:pic>
        <p:nvPicPr>
          <p:cNvPr id="2" name="Picture 1"/>
          <p:cNvPicPr>
            <a:picLocks noChangeAspect="1"/>
          </p:cNvPicPr>
          <p:nvPr/>
        </p:nvPicPr>
        <p:blipFill rotWithShape="1">
          <a:blip r:embed="rId3"/>
          <a:srcRect l="12271" t="16064" r="47288" b="23410"/>
          <a:stretch/>
        </p:blipFill>
        <p:spPr>
          <a:xfrm>
            <a:off x="3481137" y="1925978"/>
            <a:ext cx="5861244" cy="4932022"/>
          </a:xfrm>
          <a:prstGeom prst="rect">
            <a:avLst/>
          </a:prstGeom>
        </p:spPr>
      </p:pic>
    </p:spTree>
    <p:extLst>
      <p:ext uri="{BB962C8B-B14F-4D97-AF65-F5344CB8AC3E}">
        <p14:creationId xmlns:p14="http://schemas.microsoft.com/office/powerpoint/2010/main" val="10621196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4726546" y="297810"/>
            <a:ext cx="7109050"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Check Point</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13" name="Подзаголовок 4"/>
          <p:cNvSpPr txBox="1">
            <a:spLocks/>
          </p:cNvSpPr>
          <p:nvPr/>
        </p:nvSpPr>
        <p:spPr>
          <a:xfrm>
            <a:off x="332627" y="1420779"/>
            <a:ext cx="11502968" cy="66469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marL="176213" lvl="3" algn="just"/>
            <a:r>
              <a:rPr lang="en-US" sz="3000" dirty="0" smtClean="0">
                <a:solidFill>
                  <a:schemeClr val="accent5"/>
                </a:solidFill>
                <a:latin typeface="+mj-lt"/>
                <a:cs typeface="Courier New" panose="02070309020205020404" pitchFamily="49" charset="0"/>
              </a:rPr>
              <a:t>	What is the output of the following code? Explain.</a:t>
            </a:r>
          </a:p>
        </p:txBody>
      </p:sp>
      <p:pic>
        <p:nvPicPr>
          <p:cNvPr id="3" name="Picture 2"/>
          <p:cNvPicPr>
            <a:picLocks noChangeAspect="1"/>
          </p:cNvPicPr>
          <p:nvPr/>
        </p:nvPicPr>
        <p:blipFill rotWithShape="1">
          <a:blip r:embed="rId3"/>
          <a:srcRect l="15478" t="15844" r="57644" b="63104"/>
          <a:stretch/>
        </p:blipFill>
        <p:spPr>
          <a:xfrm>
            <a:off x="2342147" y="2085474"/>
            <a:ext cx="6914147" cy="3044763"/>
          </a:xfrm>
          <a:prstGeom prst="rect">
            <a:avLst/>
          </a:prstGeom>
        </p:spPr>
      </p:pic>
    </p:spTree>
    <p:extLst>
      <p:ext uri="{BB962C8B-B14F-4D97-AF65-F5344CB8AC3E}">
        <p14:creationId xmlns:p14="http://schemas.microsoft.com/office/powerpoint/2010/main" val="12892531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4367048" y="297810"/>
            <a:ext cx="7468548"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The </a:t>
            </a:r>
            <a:r>
              <a:rPr lang="en-US" b="1" dirty="0" smtClean="0">
                <a:solidFill>
                  <a:schemeClr val="accent5"/>
                </a:solidFill>
              </a:rPr>
              <a:t>do-while </a:t>
            </a:r>
            <a:r>
              <a:rPr lang="en-US" dirty="0" smtClean="0">
                <a:solidFill>
                  <a:schemeClr val="accent5"/>
                </a:solidFill>
              </a:rPr>
              <a:t>Loop</a:t>
            </a:r>
            <a:endParaRPr lang="ru-RU" dirty="0">
              <a:solidFill>
                <a:schemeClr val="accent5"/>
              </a:solidFill>
            </a:endParaRPr>
          </a:p>
        </p:txBody>
      </p:sp>
      <p:sp>
        <p:nvSpPr>
          <p:cNvPr id="10" name="Подзаголовок 4"/>
          <p:cNvSpPr txBox="1">
            <a:spLocks/>
          </p:cNvSpPr>
          <p:nvPr/>
        </p:nvSpPr>
        <p:spPr>
          <a:xfrm>
            <a:off x="332627" y="1318927"/>
            <a:ext cx="11502968" cy="158469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gn="just"/>
            <a:r>
              <a:rPr lang="en-US" sz="3000" dirty="0" smtClean="0">
                <a:solidFill>
                  <a:schemeClr val="tx1"/>
                </a:solidFill>
                <a:latin typeface="+mj-lt"/>
                <a:cs typeface="Courier New" panose="02070309020205020404" pitchFamily="49" charset="0"/>
              </a:rPr>
              <a:t>	</a:t>
            </a:r>
            <a:r>
              <a:rPr lang="en-US" sz="3000" dirty="0" smtClean="0">
                <a:solidFill>
                  <a:schemeClr val="accent5"/>
                </a:solidFill>
                <a:latin typeface="+mj-lt"/>
                <a:cs typeface="Courier New" panose="02070309020205020404" pitchFamily="49" charset="0"/>
              </a:rPr>
              <a:t>A </a:t>
            </a:r>
            <a:r>
              <a:rPr lang="en-US" sz="3000" b="1" dirty="0" smtClean="0">
                <a:solidFill>
                  <a:schemeClr val="accent5"/>
                </a:solidFill>
                <a:latin typeface="+mj-lt"/>
                <a:cs typeface="Courier New" panose="02070309020205020404" pitchFamily="49" charset="0"/>
              </a:rPr>
              <a:t>do-while </a:t>
            </a:r>
            <a:r>
              <a:rPr lang="en-US" sz="3000" dirty="0" smtClean="0">
                <a:solidFill>
                  <a:schemeClr val="accent5"/>
                </a:solidFill>
                <a:latin typeface="+mj-lt"/>
                <a:cs typeface="Courier New" panose="02070309020205020404" pitchFamily="49" charset="0"/>
              </a:rPr>
              <a:t>loop is the same as a </a:t>
            </a:r>
            <a:r>
              <a:rPr lang="en-US" sz="3000" b="1" dirty="0" smtClean="0">
                <a:solidFill>
                  <a:schemeClr val="accent5"/>
                </a:solidFill>
                <a:latin typeface="+mj-lt"/>
                <a:cs typeface="Courier New" panose="02070309020205020404" pitchFamily="49" charset="0"/>
              </a:rPr>
              <a:t>while </a:t>
            </a:r>
            <a:r>
              <a:rPr lang="en-US" sz="3000" dirty="0" smtClean="0">
                <a:solidFill>
                  <a:schemeClr val="accent5"/>
                </a:solidFill>
                <a:latin typeface="+mj-lt"/>
                <a:cs typeface="Courier New" panose="02070309020205020404" pitchFamily="49" charset="0"/>
              </a:rPr>
              <a:t>loop except that it executes the loop body first and then checks the loop continuation condition.</a:t>
            </a:r>
          </a:p>
          <a:p>
            <a:pPr algn="just"/>
            <a:r>
              <a:rPr lang="en-US" sz="3000" dirty="0" smtClean="0">
                <a:solidFill>
                  <a:schemeClr val="accent5"/>
                </a:solidFill>
                <a:latin typeface="+mj-lt"/>
                <a:cs typeface="Courier New" panose="02070309020205020404" pitchFamily="49" charset="0"/>
              </a:rPr>
              <a:t>The </a:t>
            </a:r>
            <a:r>
              <a:rPr lang="en-US" sz="3000" b="1" dirty="0" smtClean="0">
                <a:solidFill>
                  <a:schemeClr val="accent5"/>
                </a:solidFill>
                <a:latin typeface="+mj-lt"/>
                <a:cs typeface="Courier New" panose="02070309020205020404" pitchFamily="49" charset="0"/>
              </a:rPr>
              <a:t>do-while </a:t>
            </a:r>
            <a:r>
              <a:rPr lang="en-US" sz="3000" dirty="0" smtClean="0">
                <a:solidFill>
                  <a:schemeClr val="accent5"/>
                </a:solidFill>
                <a:latin typeface="+mj-lt"/>
                <a:cs typeface="Courier New" panose="02070309020205020404" pitchFamily="49" charset="0"/>
              </a:rPr>
              <a:t>loop is a variation of the </a:t>
            </a:r>
            <a:r>
              <a:rPr lang="en-US" sz="3000" b="1" dirty="0" smtClean="0">
                <a:solidFill>
                  <a:schemeClr val="accent5"/>
                </a:solidFill>
                <a:latin typeface="+mj-lt"/>
                <a:cs typeface="Courier New" panose="02070309020205020404" pitchFamily="49" charset="0"/>
              </a:rPr>
              <a:t>while </a:t>
            </a:r>
            <a:r>
              <a:rPr lang="en-US" sz="3000" dirty="0" smtClean="0">
                <a:solidFill>
                  <a:schemeClr val="accent5"/>
                </a:solidFill>
                <a:latin typeface="+mj-lt"/>
                <a:cs typeface="Courier New" panose="02070309020205020404" pitchFamily="49" charset="0"/>
              </a:rPr>
              <a:t>loop. Its syntax is as follows:</a:t>
            </a:r>
          </a:p>
          <a:p>
            <a:pPr algn="just"/>
            <a:endParaRPr lang="en-US" sz="3000" dirty="0" smtClean="0">
              <a:solidFill>
                <a:schemeClr val="tx1"/>
              </a:solidFill>
              <a:latin typeface="+mj-lt"/>
              <a:cs typeface="Courier New" panose="02070309020205020404" pitchFamily="49" charset="0"/>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3"/>
          <a:srcRect l="15600" t="16064" r="50617" b="66831"/>
          <a:stretch/>
        </p:blipFill>
        <p:spPr>
          <a:xfrm>
            <a:off x="5467698" y="3272872"/>
            <a:ext cx="6367897" cy="1812759"/>
          </a:xfrm>
          <a:prstGeom prst="rect">
            <a:avLst/>
          </a:prstGeom>
        </p:spPr>
      </p:pic>
      <p:grpSp>
        <p:nvGrpSpPr>
          <p:cNvPr id="38" name="Group 37"/>
          <p:cNvGrpSpPr/>
          <p:nvPr/>
        </p:nvGrpSpPr>
        <p:grpSpPr>
          <a:xfrm>
            <a:off x="1349418" y="2903621"/>
            <a:ext cx="2757701" cy="3682712"/>
            <a:chOff x="1349418" y="2903621"/>
            <a:chExt cx="2757701" cy="3682712"/>
          </a:xfrm>
        </p:grpSpPr>
        <p:grpSp>
          <p:nvGrpSpPr>
            <p:cNvPr id="11" name="Group 10"/>
            <p:cNvGrpSpPr/>
            <p:nvPr/>
          </p:nvGrpSpPr>
          <p:grpSpPr>
            <a:xfrm>
              <a:off x="1349418" y="2903621"/>
              <a:ext cx="2757701" cy="3682712"/>
              <a:chOff x="529178" y="1632907"/>
              <a:chExt cx="2765218" cy="3645997"/>
            </a:xfrm>
          </p:grpSpPr>
          <p:grpSp>
            <p:nvGrpSpPr>
              <p:cNvPr id="12" name="Group 11"/>
              <p:cNvGrpSpPr/>
              <p:nvPr/>
            </p:nvGrpSpPr>
            <p:grpSpPr>
              <a:xfrm>
                <a:off x="529178" y="1794839"/>
                <a:ext cx="2765218" cy="3239579"/>
                <a:chOff x="-122634" y="1556084"/>
                <a:chExt cx="2989930" cy="3613716"/>
              </a:xfrm>
            </p:grpSpPr>
            <p:cxnSp>
              <p:nvCxnSpPr>
                <p:cNvPr id="15" name="Straight Arrow Connector 14"/>
                <p:cNvCxnSpPr/>
                <p:nvPr/>
              </p:nvCxnSpPr>
              <p:spPr>
                <a:xfrm>
                  <a:off x="1608271" y="1556084"/>
                  <a:ext cx="0"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Flowchart: Decision 15"/>
                <p:cNvSpPr/>
                <p:nvPr/>
              </p:nvSpPr>
              <p:spPr>
                <a:xfrm>
                  <a:off x="412854" y="3194277"/>
                  <a:ext cx="2454442" cy="1524000"/>
                </a:xfrm>
                <a:prstGeom prst="flowChartDecision">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Loop-continuation-condition?</a:t>
                  </a:r>
                  <a:endParaRPr lang="ru-RU" sz="1400" dirty="0"/>
                </a:p>
              </p:txBody>
            </p:sp>
            <p:cxnSp>
              <p:nvCxnSpPr>
                <p:cNvPr id="17" name="Straight Arrow Connector 16"/>
                <p:cNvCxnSpPr/>
                <p:nvPr/>
              </p:nvCxnSpPr>
              <p:spPr>
                <a:xfrm flipH="1">
                  <a:off x="1623736" y="2632803"/>
                  <a:ext cx="3963" cy="56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83144" y="2053296"/>
                  <a:ext cx="1860883" cy="5778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400" dirty="0" smtClean="0"/>
                    <a:t>Statements(s)</a:t>
                  </a:r>
                </a:p>
                <a:p>
                  <a:pPr algn="ctr"/>
                  <a:r>
                    <a:rPr lang="en-US" sz="1400" dirty="0" smtClean="0"/>
                    <a:t>(loop body)</a:t>
                  </a:r>
                  <a:endParaRPr lang="ru-RU" sz="1400" dirty="0"/>
                </a:p>
              </p:txBody>
            </p:sp>
            <p:cxnSp>
              <p:nvCxnSpPr>
                <p:cNvPr id="19" name="Elbow Connector 18"/>
                <p:cNvCxnSpPr>
                  <a:stCxn id="16" idx="1"/>
                </p:cNvCxnSpPr>
                <p:nvPr/>
              </p:nvCxnSpPr>
              <p:spPr>
                <a:xfrm rot="10800000" flipH="1">
                  <a:off x="412854" y="1660096"/>
                  <a:ext cx="1219704" cy="2296183"/>
                </a:xfrm>
                <a:prstGeom prst="bentConnector4">
                  <a:avLst>
                    <a:gd name="adj1" fmla="val -54706"/>
                    <a:gd name="adj2" fmla="val 99770"/>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616119" y="4829901"/>
                  <a:ext cx="570001" cy="339899"/>
                </a:xfrm>
                <a:prstGeom prst="rect">
                  <a:avLst/>
                </a:prstGeom>
                <a:noFill/>
              </p:spPr>
              <p:txBody>
                <a:bodyPr wrap="none" rtlCol="0">
                  <a:spAutoFit/>
                </a:bodyPr>
                <a:lstStyle/>
                <a:p>
                  <a:r>
                    <a:rPr lang="en-US" sz="1400" dirty="0" smtClean="0"/>
                    <a:t>false</a:t>
                  </a:r>
                  <a:endParaRPr lang="ru-RU" sz="1400" dirty="0"/>
                </a:p>
              </p:txBody>
            </p:sp>
            <p:sp>
              <p:nvSpPr>
                <p:cNvPr id="22" name="TextBox 21"/>
                <p:cNvSpPr txBox="1"/>
                <p:nvPr/>
              </p:nvSpPr>
              <p:spPr>
                <a:xfrm>
                  <a:off x="-122634" y="3615244"/>
                  <a:ext cx="535488" cy="339899"/>
                </a:xfrm>
                <a:prstGeom prst="rect">
                  <a:avLst/>
                </a:prstGeom>
                <a:noFill/>
              </p:spPr>
              <p:txBody>
                <a:bodyPr wrap="none" rtlCol="0">
                  <a:spAutoFit/>
                </a:bodyPr>
                <a:lstStyle/>
                <a:p>
                  <a:r>
                    <a:rPr lang="en-US" sz="1400" dirty="0" smtClean="0"/>
                    <a:t>true</a:t>
                  </a:r>
                  <a:endParaRPr lang="ru-RU" sz="1400" dirty="0"/>
                </a:p>
              </p:txBody>
            </p:sp>
          </p:grpSp>
          <p:sp>
            <p:nvSpPr>
              <p:cNvPr id="13" name="Oval 12"/>
              <p:cNvSpPr/>
              <p:nvPr/>
            </p:nvSpPr>
            <p:spPr>
              <a:xfrm>
                <a:off x="2106777" y="5133761"/>
                <a:ext cx="133254" cy="1451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Oval 13"/>
              <p:cNvSpPr/>
              <p:nvPr/>
            </p:nvSpPr>
            <p:spPr>
              <a:xfrm>
                <a:off x="2070625" y="1632907"/>
                <a:ext cx="133254" cy="1451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cxnSp>
          <p:nvCxnSpPr>
            <p:cNvPr id="34" name="Straight Arrow Connector 33"/>
            <p:cNvCxnSpPr>
              <a:stCxn id="16" idx="2"/>
            </p:cNvCxnSpPr>
            <p:nvPr/>
          </p:nvCxnSpPr>
          <p:spPr>
            <a:xfrm>
              <a:off x="2975217" y="5930532"/>
              <a:ext cx="13957" cy="509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117740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7136780" y="297810"/>
            <a:ext cx="4698816"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Introduction</a:t>
            </a:r>
            <a:endParaRPr lang="ru-RU" dirty="0">
              <a:solidFill>
                <a:schemeClr val="accent5"/>
              </a:solidFill>
            </a:endParaRPr>
          </a:p>
        </p:txBody>
      </p:sp>
      <p:sp>
        <p:nvSpPr>
          <p:cNvPr id="5" name="Подзаголовок 4"/>
          <p:cNvSpPr>
            <a:spLocks noGrp="1"/>
          </p:cNvSpPr>
          <p:nvPr>
            <p:ph type="subTitle" idx="1"/>
          </p:nvPr>
        </p:nvSpPr>
        <p:spPr>
          <a:xfrm>
            <a:off x="332627" y="1490039"/>
            <a:ext cx="11502968" cy="1032444"/>
          </a:xfrm>
        </p:spPr>
        <p:txBody>
          <a:bodyPr>
            <a:normAutofit/>
          </a:bodyPr>
          <a:lstStyle/>
          <a:p>
            <a:pPr algn="just"/>
            <a:r>
              <a:rPr lang="en-US" sz="3000" dirty="0" smtClean="0">
                <a:solidFill>
                  <a:schemeClr val="accent5">
                    <a:lumMod val="75000"/>
                  </a:schemeClr>
                </a:solidFill>
                <a:latin typeface="+mj-lt"/>
              </a:rPr>
              <a:t>	A loop can be used to tell a program to execute statements repeatedly.</a:t>
            </a: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9" name="Подзаголовок 4"/>
          <p:cNvSpPr txBox="1">
            <a:spLocks/>
          </p:cNvSpPr>
          <p:nvPr/>
        </p:nvSpPr>
        <p:spPr>
          <a:xfrm>
            <a:off x="332627" y="2522483"/>
            <a:ext cx="11502968" cy="14346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gn="just"/>
            <a:r>
              <a:rPr lang="en-US" sz="3000" dirty="0" smtClean="0">
                <a:solidFill>
                  <a:schemeClr val="accent5">
                    <a:lumMod val="75000"/>
                  </a:schemeClr>
                </a:solidFill>
                <a:latin typeface="+mj-lt"/>
              </a:rPr>
              <a:t>	Suppose that you need to display a string (e.g., “Welcome to C++!”) 100 times. It would be tedious to write the following statements 100 times:</a:t>
            </a:r>
          </a:p>
        </p:txBody>
      </p:sp>
      <p:grpSp>
        <p:nvGrpSpPr>
          <p:cNvPr id="24" name="Group 23"/>
          <p:cNvGrpSpPr/>
          <p:nvPr/>
        </p:nvGrpSpPr>
        <p:grpSpPr>
          <a:xfrm>
            <a:off x="237601" y="4279401"/>
            <a:ext cx="5762292" cy="1200329"/>
            <a:chOff x="2774194" y="4154905"/>
            <a:chExt cx="5762292" cy="1200329"/>
          </a:xfrm>
        </p:grpSpPr>
        <p:sp>
          <p:nvSpPr>
            <p:cNvPr id="16" name="Left Brace 15"/>
            <p:cNvSpPr/>
            <p:nvPr/>
          </p:nvSpPr>
          <p:spPr>
            <a:xfrm>
              <a:off x="3994484" y="4154905"/>
              <a:ext cx="497305" cy="120032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20" name="TextBox 19"/>
            <p:cNvSpPr txBox="1"/>
            <p:nvPr/>
          </p:nvSpPr>
          <p:spPr>
            <a:xfrm>
              <a:off x="4491789" y="4154905"/>
              <a:ext cx="4044697" cy="1200329"/>
            </a:xfrm>
            <a:prstGeom prst="rect">
              <a:avLst/>
            </a:prstGeom>
            <a:noFill/>
          </p:spPr>
          <p:txBody>
            <a:bodyPr wrap="square" rtlCol="0">
              <a:spAutoFit/>
            </a:bodyPr>
            <a:lstStyle/>
            <a:p>
              <a:r>
                <a:rPr lang="en-US" dirty="0" err="1">
                  <a:latin typeface="Courier New" panose="02070309020205020404" pitchFamily="49" charset="0"/>
                  <a:cs typeface="Courier New" panose="02070309020205020404" pitchFamily="49" charset="0"/>
                </a:rPr>
                <a:t>cout</a:t>
              </a:r>
              <a:r>
                <a:rPr lang="en-US" dirty="0">
                  <a:latin typeface="Courier New" panose="02070309020205020404" pitchFamily="49" charset="0"/>
                  <a:cs typeface="Courier New" panose="02070309020205020404" pitchFamily="49" charset="0"/>
                </a:rPr>
                <a:t> &lt;&lt; “Welcome to C++!\n”;</a:t>
              </a:r>
            </a:p>
            <a:p>
              <a:r>
                <a:rPr lang="en-US" dirty="0" err="1">
                  <a:latin typeface="Courier New" panose="02070309020205020404" pitchFamily="49" charset="0"/>
                  <a:cs typeface="Courier New" panose="02070309020205020404" pitchFamily="49" charset="0"/>
                </a:rPr>
                <a:t>cout</a:t>
              </a:r>
              <a:r>
                <a:rPr lang="en-US" dirty="0">
                  <a:latin typeface="Courier New" panose="02070309020205020404" pitchFamily="49" charset="0"/>
                  <a:cs typeface="Courier New" panose="02070309020205020404" pitchFamily="49" charset="0"/>
                </a:rPr>
                <a:t> &lt;&lt; “Welcome to C++!\n”;</a:t>
              </a:r>
            </a:p>
            <a:p>
              <a:r>
                <a:rPr lang="en-US" dirty="0" smtClean="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cout</a:t>
              </a:r>
              <a:r>
                <a:rPr lang="en-US" dirty="0">
                  <a:latin typeface="Courier New" panose="02070309020205020404" pitchFamily="49" charset="0"/>
                  <a:cs typeface="Courier New" panose="02070309020205020404" pitchFamily="49" charset="0"/>
                </a:rPr>
                <a:t> &lt;&lt; “Welcome to C++!\n</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22" name="TextBox 21"/>
            <p:cNvSpPr txBox="1"/>
            <p:nvPr/>
          </p:nvSpPr>
          <p:spPr>
            <a:xfrm>
              <a:off x="2774194" y="4554361"/>
              <a:ext cx="1212191" cy="400110"/>
            </a:xfrm>
            <a:prstGeom prst="rect">
              <a:avLst/>
            </a:prstGeom>
            <a:noFill/>
          </p:spPr>
          <p:txBody>
            <a:bodyPr wrap="none" rtlCol="0">
              <a:spAutoFit/>
            </a:bodyPr>
            <a:lstStyle/>
            <a:p>
              <a:r>
                <a:rPr lang="en-US" sz="2000" dirty="0" smtClean="0">
                  <a:solidFill>
                    <a:schemeClr val="accent5"/>
                  </a:solidFill>
                </a:rPr>
                <a:t>100 times</a:t>
              </a:r>
              <a:endParaRPr lang="ru-RU" sz="2000" dirty="0">
                <a:solidFill>
                  <a:schemeClr val="accent5"/>
                </a:solidFill>
              </a:endParaRPr>
            </a:p>
          </p:txBody>
        </p:sp>
      </p:grpSp>
      <p:pic>
        <p:nvPicPr>
          <p:cNvPr id="25" name="Picture 24"/>
          <p:cNvPicPr>
            <a:picLocks noChangeAspect="1"/>
          </p:cNvPicPr>
          <p:nvPr/>
        </p:nvPicPr>
        <p:blipFill rotWithShape="1">
          <a:blip r:embed="rId3"/>
          <a:srcRect l="15478" t="15625" r="58014" b="65077"/>
          <a:stretch/>
        </p:blipFill>
        <p:spPr>
          <a:xfrm>
            <a:off x="6785954" y="3957145"/>
            <a:ext cx="5018335" cy="2054016"/>
          </a:xfrm>
          <a:prstGeom prst="rect">
            <a:avLst/>
          </a:prstGeom>
        </p:spPr>
      </p:pic>
      <p:sp>
        <p:nvSpPr>
          <p:cNvPr id="26" name="Equal 25"/>
          <p:cNvSpPr/>
          <p:nvPr/>
        </p:nvSpPr>
        <p:spPr>
          <a:xfrm>
            <a:off x="5871554" y="4615466"/>
            <a:ext cx="914400" cy="526892"/>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Tree>
    <p:extLst>
      <p:ext uri="{BB962C8B-B14F-4D97-AF65-F5344CB8AC3E}">
        <p14:creationId xmlns:p14="http://schemas.microsoft.com/office/powerpoint/2010/main" val="7409548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4367048" y="297810"/>
            <a:ext cx="7468548"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The </a:t>
            </a:r>
            <a:r>
              <a:rPr lang="en-US" b="1" dirty="0" smtClean="0">
                <a:solidFill>
                  <a:schemeClr val="accent5"/>
                </a:solidFill>
              </a:rPr>
              <a:t>do-while </a:t>
            </a:r>
            <a:r>
              <a:rPr lang="en-US" dirty="0" smtClean="0">
                <a:solidFill>
                  <a:schemeClr val="accent5"/>
                </a:solidFill>
              </a:rPr>
              <a:t>Loop</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Arrow Connector 33"/>
          <p:cNvCxnSpPr>
            <a:stCxn id="16" idx="2"/>
          </p:cNvCxnSpPr>
          <p:nvPr/>
        </p:nvCxnSpPr>
        <p:spPr>
          <a:xfrm>
            <a:off x="2975217" y="5930532"/>
            <a:ext cx="13957" cy="509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rotWithShape="1">
          <a:blip r:embed="rId3"/>
          <a:srcRect l="12271" t="15625" r="37917" b="7840"/>
          <a:stretch/>
        </p:blipFill>
        <p:spPr>
          <a:xfrm>
            <a:off x="332627" y="1314737"/>
            <a:ext cx="6416843" cy="5543263"/>
          </a:xfrm>
          <a:prstGeom prst="rect">
            <a:avLst/>
          </a:prstGeom>
        </p:spPr>
      </p:pic>
      <p:pic>
        <p:nvPicPr>
          <p:cNvPr id="23" name="Picture 2" descr="https://cdn3.vox-cdn.com/thumbor/jGLnhh0oTpF0oU_zA2CAIaw3uLY=/cdn0.vox-cdn.com/uploads/chorus_asset/file/3916794/xps13-44.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2155" y="2113295"/>
            <a:ext cx="853440" cy="6400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4" name="Таблица 11"/>
          <p:cNvGraphicFramePr>
            <a:graphicFrameLocks noGrp="1"/>
          </p:cNvGraphicFramePr>
          <p:nvPr>
            <p:extLst>
              <p:ext uri="{D42A27DB-BD31-4B8C-83A1-F6EECF244321}">
                <p14:modId xmlns:p14="http://schemas.microsoft.com/office/powerpoint/2010/main" val="1323248499"/>
              </p:ext>
            </p:extLst>
          </p:nvPr>
        </p:nvGraphicFramePr>
        <p:xfrm>
          <a:off x="4702642" y="2821535"/>
          <a:ext cx="7132953" cy="1463040"/>
        </p:xfrm>
        <a:graphic>
          <a:graphicData uri="http://schemas.openxmlformats.org/drawingml/2006/table">
            <a:tbl>
              <a:tblPr firstRow="1" bandRow="1">
                <a:tableStyleId>{3B4B98B0-60AC-42C2-AFA5-B58CD77FA1E5}</a:tableStyleId>
              </a:tblPr>
              <a:tblGrid>
                <a:gridCol w="7132953">
                  <a:extLst>
                    <a:ext uri="{9D8B030D-6E8A-4147-A177-3AD203B41FA5}">
                      <a16:colId xmlns:a16="http://schemas.microsoft.com/office/drawing/2014/main" val="20000"/>
                    </a:ext>
                  </a:extLst>
                </a:gridCol>
              </a:tblGrid>
              <a:tr h="370840">
                <a:tc>
                  <a:txBody>
                    <a:bodyPr/>
                    <a:lstStyle/>
                    <a:p>
                      <a:r>
                        <a:rPr lang="en-US" b="0" dirty="0" smtClean="0">
                          <a:latin typeface="Courier New" panose="02070309020205020404" pitchFamily="49" charset="0"/>
                          <a:cs typeface="Courier New" panose="02070309020205020404" pitchFamily="49" charset="0"/>
                        </a:rPr>
                        <a:t>Enter an integer (the input ends if it is 0): 3</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latin typeface="Courier New" panose="02070309020205020404" pitchFamily="49" charset="0"/>
                          <a:cs typeface="Courier New" panose="02070309020205020404" pitchFamily="49" charset="0"/>
                        </a:rPr>
                        <a:t>Enter an integer (the input ends if it is 0): 5</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latin typeface="Courier New" panose="02070309020205020404" pitchFamily="49" charset="0"/>
                          <a:cs typeface="Courier New" panose="02070309020205020404" pitchFamily="49" charset="0"/>
                        </a:rPr>
                        <a:t>Enter an integer (the input ends if it is 0): 6</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latin typeface="Courier New" panose="02070309020205020404" pitchFamily="49" charset="0"/>
                          <a:cs typeface="Courier New" panose="02070309020205020404" pitchFamily="49" charset="0"/>
                        </a:rPr>
                        <a:t>Enter an integer (the input ends if it is 0): 0</a:t>
                      </a:r>
                    </a:p>
                    <a:p>
                      <a:r>
                        <a:rPr lang="en-US" b="0" dirty="0" smtClean="0">
                          <a:latin typeface="Courier New" panose="02070309020205020404" pitchFamily="49" charset="0"/>
                          <a:cs typeface="Courier New" panose="02070309020205020404" pitchFamily="49" charset="0"/>
                        </a:rPr>
                        <a:t>The sum is 14</a:t>
                      </a:r>
                      <a:endParaRPr lang="ru-RU" b="0" dirty="0">
                        <a:latin typeface="Courier New" panose="02070309020205020404" pitchFamily="49" charset="0"/>
                        <a:cs typeface="Courier New" panose="02070309020205020404" pitchFamily="49" charset="0"/>
                      </a:endParaRPr>
                    </a:p>
                  </a:txBody>
                  <a:tcPr>
                    <a:solidFill>
                      <a:schemeClr val="bg2"/>
                    </a:solidFill>
                  </a:tcPr>
                </a:tc>
                <a:extLst>
                  <a:ext uri="{0D108BD9-81ED-4DB2-BD59-A6C34878D82A}">
                    <a16:rowId xmlns:a16="http://schemas.microsoft.com/office/drawing/2014/main" val="10000"/>
                  </a:ext>
                </a:extLst>
              </a:tr>
            </a:tbl>
          </a:graphicData>
        </a:graphic>
      </p:graphicFrame>
      <p:pic>
        <p:nvPicPr>
          <p:cNvPr id="25" name="Picture 4" descr="http://www.clipartpal.com/_thumbs/pd/computer/computer/computer_key_Ent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47963" y="2914306"/>
            <a:ext cx="487632" cy="19492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http://www.clipartpal.com/_thumbs/pd/computer/computer/computer_key_Ent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47963" y="3192016"/>
            <a:ext cx="487632" cy="19492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http://www.clipartpal.com/_thumbs/pd/computer/computer/computer_key_Ent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47963" y="3475901"/>
            <a:ext cx="487632" cy="19492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http://www.clipartpal.com/_thumbs/pd/computer/computer/computer_key_Ent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47963" y="3759404"/>
            <a:ext cx="487632" cy="194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2000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4367048" y="297810"/>
            <a:ext cx="7468548"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Check Point</a:t>
            </a:r>
            <a:endParaRPr lang="ru-RU" dirty="0">
              <a:solidFill>
                <a:schemeClr val="accent5"/>
              </a:solidFill>
            </a:endParaRPr>
          </a:p>
        </p:txBody>
      </p:sp>
      <p:sp>
        <p:nvSpPr>
          <p:cNvPr id="10" name="Подзаголовок 4"/>
          <p:cNvSpPr txBox="1">
            <a:spLocks/>
          </p:cNvSpPr>
          <p:nvPr/>
        </p:nvSpPr>
        <p:spPr>
          <a:xfrm>
            <a:off x="332627" y="1490039"/>
            <a:ext cx="11502968" cy="104231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gn="just"/>
            <a:r>
              <a:rPr lang="en-US" sz="3000" dirty="0" smtClean="0">
                <a:solidFill>
                  <a:schemeClr val="accent5"/>
                </a:solidFill>
                <a:latin typeface="+mj-lt"/>
                <a:cs typeface="Courier New" panose="02070309020205020404" pitchFamily="49" charset="0"/>
              </a:rPr>
              <a:t>	Suppose the input is </a:t>
            </a:r>
            <a:r>
              <a:rPr lang="en-US" sz="3000" b="1" dirty="0" smtClean="0">
                <a:solidFill>
                  <a:schemeClr val="accent5"/>
                </a:solidFill>
                <a:latin typeface="+mj-lt"/>
                <a:cs typeface="Courier New" panose="02070309020205020404" pitchFamily="49" charset="0"/>
              </a:rPr>
              <a:t>2 3 4 5 0. </a:t>
            </a:r>
            <a:r>
              <a:rPr lang="en-US" sz="3000" dirty="0" smtClean="0">
                <a:solidFill>
                  <a:schemeClr val="accent5"/>
                </a:solidFill>
                <a:latin typeface="+mj-lt"/>
                <a:cs typeface="Courier New" panose="02070309020205020404" pitchFamily="49" charset="0"/>
              </a:rPr>
              <a:t>What is the output of the following code?</a:t>
            </a: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3"/>
          <a:srcRect l="12395" t="15843" r="48151" b="26700"/>
          <a:stretch/>
        </p:blipFill>
        <p:spPr>
          <a:xfrm>
            <a:off x="2454441" y="2077052"/>
            <a:ext cx="5839327" cy="4780948"/>
          </a:xfrm>
          <a:prstGeom prst="rect">
            <a:avLst/>
          </a:prstGeom>
        </p:spPr>
      </p:pic>
    </p:spTree>
    <p:extLst>
      <p:ext uri="{BB962C8B-B14F-4D97-AF65-F5344CB8AC3E}">
        <p14:creationId xmlns:p14="http://schemas.microsoft.com/office/powerpoint/2010/main" val="22628425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4367048" y="297810"/>
            <a:ext cx="7468548"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Check Point</a:t>
            </a:r>
            <a:endParaRPr lang="ru-RU" dirty="0">
              <a:solidFill>
                <a:schemeClr val="accent5"/>
              </a:solidFill>
            </a:endParaRPr>
          </a:p>
        </p:txBody>
      </p:sp>
      <p:sp>
        <p:nvSpPr>
          <p:cNvPr id="10" name="Подзаголовок 4"/>
          <p:cNvSpPr txBox="1">
            <a:spLocks/>
          </p:cNvSpPr>
          <p:nvPr/>
        </p:nvSpPr>
        <p:spPr>
          <a:xfrm>
            <a:off x="332627" y="1490039"/>
            <a:ext cx="11502968" cy="7077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gn="just"/>
            <a:r>
              <a:rPr lang="en-US" sz="3000" dirty="0" smtClean="0">
                <a:solidFill>
                  <a:schemeClr val="accent5"/>
                </a:solidFill>
                <a:latin typeface="+mj-lt"/>
                <a:cs typeface="Courier New" panose="02070309020205020404" pitchFamily="49" charset="0"/>
              </a:rPr>
              <a:t>	What is wrong in the following code?</a:t>
            </a: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3"/>
          <a:srcRect l="15724" t="15844" r="50863" b="38542"/>
          <a:stretch/>
        </p:blipFill>
        <p:spPr>
          <a:xfrm>
            <a:off x="2899364" y="2197768"/>
            <a:ext cx="5971920" cy="4583615"/>
          </a:xfrm>
          <a:prstGeom prst="rect">
            <a:avLst/>
          </a:prstGeom>
        </p:spPr>
      </p:pic>
    </p:spTree>
    <p:extLst>
      <p:ext uri="{BB962C8B-B14F-4D97-AF65-F5344CB8AC3E}">
        <p14:creationId xmlns:p14="http://schemas.microsoft.com/office/powerpoint/2010/main" val="318761447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4367048" y="297810"/>
            <a:ext cx="7468548"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The </a:t>
            </a:r>
            <a:r>
              <a:rPr lang="en-US" b="1" dirty="0" smtClean="0">
                <a:solidFill>
                  <a:schemeClr val="accent5"/>
                </a:solidFill>
              </a:rPr>
              <a:t>for </a:t>
            </a:r>
            <a:r>
              <a:rPr lang="en-US" dirty="0" smtClean="0">
                <a:solidFill>
                  <a:schemeClr val="accent5"/>
                </a:solidFill>
              </a:rPr>
              <a:t>Loop</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9" name="Подзаголовок 4"/>
          <p:cNvSpPr txBox="1">
            <a:spLocks/>
          </p:cNvSpPr>
          <p:nvPr/>
        </p:nvSpPr>
        <p:spPr>
          <a:xfrm>
            <a:off x="332627" y="1443123"/>
            <a:ext cx="11502968" cy="1011319"/>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gn="just"/>
            <a:r>
              <a:rPr lang="en-US" sz="3000" dirty="0" smtClean="0">
                <a:solidFill>
                  <a:schemeClr val="accent5"/>
                </a:solidFill>
                <a:latin typeface="+mj-lt"/>
                <a:cs typeface="Courier New" panose="02070309020205020404" pitchFamily="49" charset="0"/>
              </a:rPr>
              <a:t>	A for loop has a concise syntax for writing loops.</a:t>
            </a:r>
          </a:p>
          <a:p>
            <a:pPr algn="just"/>
            <a:r>
              <a:rPr lang="en-US" sz="3000" dirty="0" smtClean="0">
                <a:solidFill>
                  <a:schemeClr val="accent5"/>
                </a:solidFill>
                <a:latin typeface="+mj-lt"/>
                <a:cs typeface="Courier New" panose="02070309020205020404" pitchFamily="49" charset="0"/>
              </a:rPr>
              <a:t>Often you write a loop in the following common form:</a:t>
            </a:r>
          </a:p>
        </p:txBody>
      </p:sp>
      <p:pic>
        <p:nvPicPr>
          <p:cNvPr id="2" name="Picture 1"/>
          <p:cNvPicPr>
            <a:picLocks noChangeAspect="1"/>
          </p:cNvPicPr>
          <p:nvPr/>
        </p:nvPicPr>
        <p:blipFill rotWithShape="1">
          <a:blip r:embed="rId3"/>
          <a:srcRect l="15600" t="15844" r="36561" b="61349"/>
          <a:stretch/>
        </p:blipFill>
        <p:spPr>
          <a:xfrm>
            <a:off x="998671" y="2454442"/>
            <a:ext cx="6224336" cy="1668379"/>
          </a:xfrm>
          <a:prstGeom prst="rect">
            <a:avLst/>
          </a:prstGeom>
        </p:spPr>
      </p:pic>
      <p:sp>
        <p:nvSpPr>
          <p:cNvPr id="10" name="Подзаголовок 4"/>
          <p:cNvSpPr txBox="1">
            <a:spLocks/>
          </p:cNvSpPr>
          <p:nvPr/>
        </p:nvSpPr>
        <p:spPr>
          <a:xfrm>
            <a:off x="526357" y="4122822"/>
            <a:ext cx="11502968" cy="62564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gn="just"/>
            <a:r>
              <a:rPr lang="en-US" sz="3000" dirty="0" smtClean="0">
                <a:solidFill>
                  <a:schemeClr val="accent5"/>
                </a:solidFill>
                <a:latin typeface="+mj-lt"/>
                <a:cs typeface="Courier New" panose="02070309020205020404" pitchFamily="49" charset="0"/>
              </a:rPr>
              <a:t>	A </a:t>
            </a:r>
            <a:r>
              <a:rPr lang="en-US" sz="3000" b="1" dirty="0" smtClean="0">
                <a:solidFill>
                  <a:schemeClr val="accent5"/>
                </a:solidFill>
                <a:latin typeface="+mj-lt"/>
                <a:cs typeface="Courier New" panose="02070309020205020404" pitchFamily="49" charset="0"/>
              </a:rPr>
              <a:t>for </a:t>
            </a:r>
            <a:r>
              <a:rPr lang="en-US" sz="3000" dirty="0" smtClean="0">
                <a:solidFill>
                  <a:schemeClr val="accent5"/>
                </a:solidFill>
                <a:latin typeface="+mj-lt"/>
                <a:cs typeface="Courier New" panose="02070309020205020404" pitchFamily="49" charset="0"/>
              </a:rPr>
              <a:t>loop can be used to simplify the above loop:</a:t>
            </a:r>
          </a:p>
        </p:txBody>
      </p:sp>
      <p:pic>
        <p:nvPicPr>
          <p:cNvPr id="3" name="Picture 2"/>
          <p:cNvPicPr>
            <a:picLocks noChangeAspect="1"/>
          </p:cNvPicPr>
          <p:nvPr/>
        </p:nvPicPr>
        <p:blipFill rotWithShape="1">
          <a:blip r:embed="rId4"/>
          <a:srcRect l="15971" t="15844" r="47041" b="67270"/>
          <a:stretch/>
        </p:blipFill>
        <p:spPr>
          <a:xfrm>
            <a:off x="998670" y="4670230"/>
            <a:ext cx="6804987" cy="1746613"/>
          </a:xfrm>
          <a:prstGeom prst="rect">
            <a:avLst/>
          </a:prstGeom>
        </p:spPr>
      </p:pic>
    </p:spTree>
    <p:extLst>
      <p:ext uri="{BB962C8B-B14F-4D97-AF65-F5344CB8AC3E}">
        <p14:creationId xmlns:p14="http://schemas.microsoft.com/office/powerpoint/2010/main" val="133708575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4367048" y="297810"/>
            <a:ext cx="7468548"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The </a:t>
            </a:r>
            <a:r>
              <a:rPr lang="en-US" b="1" dirty="0" smtClean="0">
                <a:solidFill>
                  <a:schemeClr val="accent5"/>
                </a:solidFill>
              </a:rPr>
              <a:t>for </a:t>
            </a:r>
            <a:r>
              <a:rPr lang="en-US" dirty="0" smtClean="0">
                <a:solidFill>
                  <a:schemeClr val="accent5"/>
                </a:solidFill>
              </a:rPr>
              <a:t>Loop</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9" name="Подзаголовок 4"/>
          <p:cNvSpPr txBox="1">
            <a:spLocks/>
          </p:cNvSpPr>
          <p:nvPr/>
        </p:nvSpPr>
        <p:spPr>
          <a:xfrm>
            <a:off x="332627" y="1443123"/>
            <a:ext cx="11502968" cy="73860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gn="just"/>
            <a:r>
              <a:rPr lang="en-US" sz="3000" dirty="0" smtClean="0">
                <a:solidFill>
                  <a:schemeClr val="accent5"/>
                </a:solidFill>
                <a:latin typeface="+mj-lt"/>
                <a:cs typeface="Courier New" panose="02070309020205020404" pitchFamily="49" charset="0"/>
              </a:rPr>
              <a:t>	In general, the syntax of a </a:t>
            </a:r>
            <a:r>
              <a:rPr lang="en-US" sz="3000" b="1" dirty="0" smtClean="0">
                <a:solidFill>
                  <a:schemeClr val="accent5"/>
                </a:solidFill>
                <a:latin typeface="+mj-lt"/>
                <a:cs typeface="Courier New" panose="02070309020205020404" pitchFamily="49" charset="0"/>
              </a:rPr>
              <a:t>for </a:t>
            </a:r>
            <a:r>
              <a:rPr lang="en-US" sz="3000" dirty="0" smtClean="0">
                <a:solidFill>
                  <a:schemeClr val="accent5"/>
                </a:solidFill>
                <a:latin typeface="+mj-lt"/>
                <a:cs typeface="Courier New" panose="02070309020205020404" pitchFamily="49" charset="0"/>
              </a:rPr>
              <a:t>loop is as shown below:</a:t>
            </a:r>
          </a:p>
          <a:p>
            <a:pPr algn="just"/>
            <a:endParaRPr lang="en-US" sz="3000" dirty="0" smtClean="0">
              <a:solidFill>
                <a:schemeClr val="accent5"/>
              </a:solidFill>
              <a:latin typeface="+mj-lt"/>
              <a:cs typeface="Courier New" panose="02070309020205020404" pitchFamily="49" charset="0"/>
            </a:endParaRPr>
          </a:p>
        </p:txBody>
      </p:sp>
      <p:pic>
        <p:nvPicPr>
          <p:cNvPr id="5" name="Picture 4"/>
          <p:cNvPicPr>
            <a:picLocks noChangeAspect="1"/>
          </p:cNvPicPr>
          <p:nvPr/>
        </p:nvPicPr>
        <p:blipFill rotWithShape="1">
          <a:blip r:embed="rId3"/>
          <a:srcRect l="15848" t="16064" r="40136" b="64199"/>
          <a:stretch/>
        </p:blipFill>
        <p:spPr>
          <a:xfrm>
            <a:off x="5450366" y="2227739"/>
            <a:ext cx="6371748" cy="16063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70" name="Group 69"/>
          <p:cNvGrpSpPr/>
          <p:nvPr/>
        </p:nvGrpSpPr>
        <p:grpSpPr>
          <a:xfrm>
            <a:off x="1626611" y="2181726"/>
            <a:ext cx="3426133" cy="4118582"/>
            <a:chOff x="2124436" y="2181726"/>
            <a:chExt cx="3426133" cy="4118582"/>
          </a:xfrm>
        </p:grpSpPr>
        <p:grpSp>
          <p:nvGrpSpPr>
            <p:cNvPr id="35" name="Group 34"/>
            <p:cNvGrpSpPr/>
            <p:nvPr/>
          </p:nvGrpSpPr>
          <p:grpSpPr>
            <a:xfrm>
              <a:off x="2124436" y="2181726"/>
              <a:ext cx="3426133" cy="4118582"/>
              <a:chOff x="6270173" y="1490040"/>
              <a:chExt cx="3216015" cy="4118582"/>
            </a:xfrm>
          </p:grpSpPr>
          <p:grpSp>
            <p:nvGrpSpPr>
              <p:cNvPr id="36" name="Group 35"/>
              <p:cNvGrpSpPr/>
              <p:nvPr/>
            </p:nvGrpSpPr>
            <p:grpSpPr>
              <a:xfrm>
                <a:off x="6270173" y="1796469"/>
                <a:ext cx="3216015" cy="3812153"/>
                <a:chOff x="655474" y="1794839"/>
                <a:chExt cx="3234298" cy="3774149"/>
              </a:xfrm>
            </p:grpSpPr>
            <p:grpSp>
              <p:nvGrpSpPr>
                <p:cNvPr id="38" name="Group 37"/>
                <p:cNvGrpSpPr/>
                <p:nvPr/>
              </p:nvGrpSpPr>
              <p:grpSpPr>
                <a:xfrm>
                  <a:off x="655474" y="1794839"/>
                  <a:ext cx="3234298" cy="3629006"/>
                  <a:chOff x="13923" y="1556084"/>
                  <a:chExt cx="3497132" cy="4048119"/>
                </a:xfrm>
              </p:grpSpPr>
              <p:cxnSp>
                <p:nvCxnSpPr>
                  <p:cNvPr id="40" name="Straight Arrow Connector 39"/>
                  <p:cNvCxnSpPr/>
                  <p:nvPr/>
                </p:nvCxnSpPr>
                <p:spPr>
                  <a:xfrm>
                    <a:off x="1418879" y="1556084"/>
                    <a:ext cx="0"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Flowchart: Decision 40"/>
                  <p:cNvSpPr/>
                  <p:nvPr/>
                </p:nvSpPr>
                <p:spPr>
                  <a:xfrm>
                    <a:off x="13923" y="2085474"/>
                    <a:ext cx="2825531" cy="1524000"/>
                  </a:xfrm>
                  <a:prstGeom prst="flowChartDecision">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a:t>
                    </a:r>
                    <a:r>
                      <a:rPr lang="en-US" sz="1400" dirty="0" err="1"/>
                      <a:t>i</a:t>
                    </a:r>
                    <a:r>
                      <a:rPr lang="en-US" sz="1400" dirty="0" smtClean="0"/>
                      <a:t> &lt; 100)?</a:t>
                    </a:r>
                    <a:endParaRPr lang="ru-RU" sz="1400" dirty="0"/>
                  </a:p>
                </p:txBody>
              </p:sp>
              <p:cxnSp>
                <p:nvCxnSpPr>
                  <p:cNvPr id="42" name="Straight Arrow Connector 41"/>
                  <p:cNvCxnSpPr/>
                  <p:nvPr/>
                </p:nvCxnSpPr>
                <p:spPr>
                  <a:xfrm>
                    <a:off x="1422843" y="3592195"/>
                    <a:ext cx="7693" cy="2964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3923" y="3852053"/>
                    <a:ext cx="2833226" cy="5778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err="1" smtClean="0"/>
                      <a:t>cout</a:t>
                    </a:r>
                    <a:r>
                      <a:rPr lang="en-US" sz="1400" dirty="0" smtClean="0"/>
                      <a:t> &lt;&lt; “Welcome to C++!\n”;</a:t>
                    </a:r>
                  </a:p>
                  <a:p>
                    <a:r>
                      <a:rPr lang="en-US" sz="1400" dirty="0" smtClean="0"/>
                      <a:t>count++;</a:t>
                    </a:r>
                    <a:endParaRPr lang="ru-RU" sz="1400" dirty="0"/>
                  </a:p>
                </p:txBody>
              </p:sp>
              <p:cxnSp>
                <p:nvCxnSpPr>
                  <p:cNvPr id="44" name="Elbow Connector 43"/>
                  <p:cNvCxnSpPr>
                    <a:stCxn id="57" idx="1"/>
                  </p:cNvCxnSpPr>
                  <p:nvPr/>
                </p:nvCxnSpPr>
                <p:spPr>
                  <a:xfrm rot="10800000" flipH="1">
                    <a:off x="1091387" y="1820780"/>
                    <a:ext cx="344368" cy="3127622"/>
                  </a:xfrm>
                  <a:prstGeom prst="bentConnector4">
                    <a:avLst>
                      <a:gd name="adj1" fmla="val -357810"/>
                      <a:gd name="adj2" fmla="val 9970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41" idx="3"/>
                    <a:endCxn id="39" idx="0"/>
                  </p:cNvCxnSpPr>
                  <p:nvPr/>
                </p:nvCxnSpPr>
                <p:spPr>
                  <a:xfrm flipH="1">
                    <a:off x="1428063" y="2847475"/>
                    <a:ext cx="1411391" cy="2756728"/>
                  </a:xfrm>
                  <a:prstGeom prst="bentConnector4">
                    <a:avLst>
                      <a:gd name="adj1" fmla="val -52497"/>
                      <a:gd name="adj2" fmla="val 91455"/>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2941054" y="2525489"/>
                    <a:ext cx="570001" cy="339899"/>
                  </a:xfrm>
                  <a:prstGeom prst="rect">
                    <a:avLst/>
                  </a:prstGeom>
                  <a:noFill/>
                </p:spPr>
                <p:txBody>
                  <a:bodyPr wrap="none" rtlCol="0">
                    <a:spAutoFit/>
                  </a:bodyPr>
                  <a:lstStyle/>
                  <a:p>
                    <a:r>
                      <a:rPr lang="en-US" sz="1400" dirty="0" smtClean="0"/>
                      <a:t>false</a:t>
                    </a:r>
                    <a:endParaRPr lang="ru-RU" sz="1400" dirty="0"/>
                  </a:p>
                </p:txBody>
              </p:sp>
              <p:sp>
                <p:nvSpPr>
                  <p:cNvPr id="47" name="TextBox 46"/>
                  <p:cNvSpPr txBox="1"/>
                  <p:nvPr/>
                </p:nvSpPr>
                <p:spPr>
                  <a:xfrm>
                    <a:off x="969855" y="3534041"/>
                    <a:ext cx="535487" cy="339899"/>
                  </a:xfrm>
                  <a:prstGeom prst="rect">
                    <a:avLst/>
                  </a:prstGeom>
                  <a:noFill/>
                </p:spPr>
                <p:txBody>
                  <a:bodyPr wrap="none" rtlCol="0">
                    <a:spAutoFit/>
                  </a:bodyPr>
                  <a:lstStyle/>
                  <a:p>
                    <a:r>
                      <a:rPr lang="en-US" sz="1400" dirty="0" smtClean="0"/>
                      <a:t>true</a:t>
                    </a:r>
                    <a:endParaRPr lang="ru-RU" sz="1400" dirty="0"/>
                  </a:p>
                </p:txBody>
              </p:sp>
            </p:grpSp>
            <p:sp>
              <p:nvSpPr>
                <p:cNvPr id="39" name="Oval 38"/>
                <p:cNvSpPr/>
                <p:nvPr/>
              </p:nvSpPr>
              <p:spPr>
                <a:xfrm>
                  <a:off x="1896704" y="5423845"/>
                  <a:ext cx="133254" cy="1451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37" name="TextBox 36"/>
              <p:cNvSpPr txBox="1"/>
              <p:nvPr/>
            </p:nvSpPr>
            <p:spPr>
              <a:xfrm>
                <a:off x="7093235" y="1490040"/>
                <a:ext cx="947678"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400" dirty="0" err="1"/>
                  <a:t>i</a:t>
                </a:r>
                <a:r>
                  <a:rPr lang="en-US" sz="1400" dirty="0" smtClean="0"/>
                  <a:t> = 0;</a:t>
                </a:r>
                <a:endParaRPr lang="ru-RU" sz="1400" dirty="0"/>
              </a:p>
            </p:txBody>
          </p:sp>
        </p:grpSp>
        <p:cxnSp>
          <p:nvCxnSpPr>
            <p:cNvPr id="56" name="Straight Arrow Connector 55"/>
            <p:cNvCxnSpPr/>
            <p:nvPr/>
          </p:nvCxnSpPr>
          <p:spPr>
            <a:xfrm>
              <a:off x="3492847" y="5101010"/>
              <a:ext cx="0" cy="297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3180026" y="5375212"/>
              <a:ext cx="625642"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err="1" smtClean="0"/>
                <a:t>i</a:t>
              </a:r>
              <a:r>
                <a:rPr lang="en-US" dirty="0" smtClean="0"/>
                <a:t>++;</a:t>
              </a:r>
              <a:endParaRPr lang="ru-RU" dirty="0"/>
            </a:p>
          </p:txBody>
        </p:sp>
      </p:grpSp>
      <p:pic>
        <p:nvPicPr>
          <p:cNvPr id="72" name="Picture 71"/>
          <p:cNvPicPr>
            <a:picLocks noChangeAspect="1"/>
          </p:cNvPicPr>
          <p:nvPr/>
        </p:nvPicPr>
        <p:blipFill rotWithShape="1">
          <a:blip r:embed="rId4"/>
          <a:srcRect l="15971" t="15625" r="55301" b="67051"/>
          <a:stretch/>
        </p:blipFill>
        <p:spPr>
          <a:xfrm>
            <a:off x="5450366" y="3938916"/>
            <a:ext cx="4071106" cy="13803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4" name="Picture 73"/>
          <p:cNvPicPr>
            <a:picLocks noChangeAspect="1"/>
          </p:cNvPicPr>
          <p:nvPr/>
        </p:nvPicPr>
        <p:blipFill rotWithShape="1">
          <a:blip r:embed="rId5"/>
          <a:srcRect l="15971" t="15844" r="54932" b="70560"/>
          <a:stretch/>
        </p:blipFill>
        <p:spPr>
          <a:xfrm>
            <a:off x="5450366" y="5472227"/>
            <a:ext cx="4071106" cy="10695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832511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4367048" y="297810"/>
            <a:ext cx="7468548"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Note</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9" name="Подзаголовок 4"/>
          <p:cNvSpPr txBox="1">
            <a:spLocks/>
          </p:cNvSpPr>
          <p:nvPr/>
        </p:nvSpPr>
        <p:spPr>
          <a:xfrm>
            <a:off x="332627" y="1443123"/>
            <a:ext cx="11502968" cy="139632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gn="just"/>
            <a:r>
              <a:rPr lang="en-US" sz="3000" dirty="0" smtClean="0">
                <a:solidFill>
                  <a:schemeClr val="tx1"/>
                </a:solidFill>
                <a:latin typeface="+mj-lt"/>
                <a:cs typeface="Courier New" panose="02070309020205020404" pitchFamily="49" charset="0"/>
              </a:rPr>
              <a:t>	</a:t>
            </a:r>
            <a:r>
              <a:rPr lang="en-US" sz="3000" dirty="0" smtClean="0">
                <a:solidFill>
                  <a:schemeClr val="accent5"/>
                </a:solidFill>
                <a:latin typeface="+mj-lt"/>
                <a:cs typeface="Courier New" panose="02070309020205020404" pitchFamily="49" charset="0"/>
              </a:rPr>
              <a:t>The </a:t>
            </a:r>
            <a:r>
              <a:rPr lang="en-US" sz="3000" b="1" dirty="0" smtClean="0">
                <a:solidFill>
                  <a:schemeClr val="accent5"/>
                </a:solidFill>
                <a:latin typeface="+mj-lt"/>
                <a:cs typeface="Courier New" panose="02070309020205020404" pitchFamily="49" charset="0"/>
              </a:rPr>
              <a:t>initial-action </a:t>
            </a:r>
            <a:r>
              <a:rPr lang="en-US" sz="3000" dirty="0" smtClean="0">
                <a:solidFill>
                  <a:schemeClr val="accent5"/>
                </a:solidFill>
                <a:latin typeface="+mj-lt"/>
                <a:cs typeface="Courier New" panose="02070309020205020404" pitchFamily="49" charset="0"/>
              </a:rPr>
              <a:t> in a </a:t>
            </a:r>
            <a:r>
              <a:rPr lang="en-US" sz="3000" b="1" dirty="0" smtClean="0">
                <a:solidFill>
                  <a:schemeClr val="accent5"/>
                </a:solidFill>
                <a:latin typeface="+mj-lt"/>
                <a:cs typeface="Courier New" panose="02070309020205020404" pitchFamily="49" charset="0"/>
              </a:rPr>
              <a:t>for </a:t>
            </a:r>
            <a:r>
              <a:rPr lang="en-US" sz="3000" dirty="0" smtClean="0">
                <a:solidFill>
                  <a:schemeClr val="accent5"/>
                </a:solidFill>
                <a:latin typeface="+mj-lt"/>
                <a:cs typeface="Courier New" panose="02070309020205020404" pitchFamily="49" charset="0"/>
              </a:rPr>
              <a:t>loop can be a list of zero or more comma – separated variable declaration statements or assignment expressions. For example:</a:t>
            </a:r>
            <a:endParaRPr lang="en-US" sz="3000" dirty="0">
              <a:solidFill>
                <a:schemeClr val="tx1"/>
              </a:solidFill>
              <a:latin typeface="+mj-lt"/>
              <a:cs typeface="Courier New" panose="02070309020205020404" pitchFamily="49" charset="0"/>
            </a:endParaRPr>
          </a:p>
        </p:txBody>
      </p:sp>
      <p:pic>
        <p:nvPicPr>
          <p:cNvPr id="2" name="Picture 1"/>
          <p:cNvPicPr>
            <a:picLocks noChangeAspect="1"/>
          </p:cNvPicPr>
          <p:nvPr/>
        </p:nvPicPr>
        <p:blipFill rotWithShape="1">
          <a:blip r:embed="rId3"/>
          <a:srcRect l="15971" t="16064" r="44452" b="70340"/>
          <a:stretch/>
        </p:blipFill>
        <p:spPr>
          <a:xfrm>
            <a:off x="1716506" y="2839452"/>
            <a:ext cx="7308991" cy="1411706"/>
          </a:xfrm>
          <a:prstGeom prst="rect">
            <a:avLst/>
          </a:prstGeom>
        </p:spPr>
      </p:pic>
      <p:sp>
        <p:nvSpPr>
          <p:cNvPr id="10" name="Подзаголовок 4"/>
          <p:cNvSpPr txBox="1">
            <a:spLocks/>
          </p:cNvSpPr>
          <p:nvPr/>
        </p:nvSpPr>
        <p:spPr>
          <a:xfrm>
            <a:off x="332627" y="4235781"/>
            <a:ext cx="11502968" cy="9618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gn="just"/>
            <a:r>
              <a:rPr lang="en-US" sz="3000" dirty="0" smtClean="0">
                <a:solidFill>
                  <a:schemeClr val="tx1"/>
                </a:solidFill>
                <a:latin typeface="+mj-lt"/>
                <a:cs typeface="Courier New" panose="02070309020205020404" pitchFamily="49" charset="0"/>
              </a:rPr>
              <a:t>	</a:t>
            </a:r>
            <a:r>
              <a:rPr lang="en-US" sz="3000" dirty="0" smtClean="0">
                <a:solidFill>
                  <a:schemeClr val="accent5"/>
                </a:solidFill>
                <a:latin typeface="+mj-lt"/>
                <a:cs typeface="Courier New" panose="02070309020205020404" pitchFamily="49" charset="0"/>
              </a:rPr>
              <a:t>The </a:t>
            </a:r>
            <a:r>
              <a:rPr lang="en-US" sz="3000" b="1" dirty="0" smtClean="0">
                <a:solidFill>
                  <a:schemeClr val="accent5"/>
                </a:solidFill>
                <a:latin typeface="+mj-lt"/>
                <a:cs typeface="Courier New" panose="02070309020205020404" pitchFamily="49" charset="0"/>
              </a:rPr>
              <a:t>action-after-each-iteration </a:t>
            </a:r>
            <a:r>
              <a:rPr lang="en-US" sz="3000" dirty="0" smtClean="0">
                <a:solidFill>
                  <a:schemeClr val="accent5"/>
                </a:solidFill>
                <a:latin typeface="+mj-lt"/>
                <a:cs typeface="Courier New" panose="02070309020205020404" pitchFamily="49" charset="0"/>
              </a:rPr>
              <a:t>in a </a:t>
            </a:r>
            <a:r>
              <a:rPr lang="en-US" sz="3000" b="1" dirty="0" smtClean="0">
                <a:solidFill>
                  <a:schemeClr val="accent5"/>
                </a:solidFill>
                <a:latin typeface="+mj-lt"/>
                <a:cs typeface="Courier New" panose="02070309020205020404" pitchFamily="49" charset="0"/>
              </a:rPr>
              <a:t>for </a:t>
            </a:r>
            <a:r>
              <a:rPr lang="en-US" sz="3000" dirty="0" smtClean="0">
                <a:solidFill>
                  <a:schemeClr val="accent5"/>
                </a:solidFill>
                <a:latin typeface="+mj-lt"/>
                <a:cs typeface="Courier New" panose="02070309020205020404" pitchFamily="49" charset="0"/>
              </a:rPr>
              <a:t>loop can be a list of zero or more comma – separated statements. For example:</a:t>
            </a:r>
          </a:p>
        </p:txBody>
      </p:sp>
      <p:pic>
        <p:nvPicPr>
          <p:cNvPr id="3" name="Picture 2"/>
          <p:cNvPicPr>
            <a:picLocks noChangeAspect="1"/>
          </p:cNvPicPr>
          <p:nvPr/>
        </p:nvPicPr>
        <p:blipFill rotWithShape="1">
          <a:blip r:embed="rId4"/>
          <a:srcRect l="15971" t="16064" r="40013" b="79331"/>
          <a:stretch/>
        </p:blipFill>
        <p:spPr>
          <a:xfrm>
            <a:off x="1716505" y="5310602"/>
            <a:ext cx="8988297" cy="528723"/>
          </a:xfrm>
          <a:prstGeom prst="rect">
            <a:avLst/>
          </a:prstGeom>
        </p:spPr>
      </p:pic>
    </p:spTree>
    <p:extLst>
      <p:ext uri="{BB962C8B-B14F-4D97-AF65-F5344CB8AC3E}">
        <p14:creationId xmlns:p14="http://schemas.microsoft.com/office/powerpoint/2010/main" val="14367099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4367048" y="297810"/>
            <a:ext cx="7468548"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Note</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9" name="Подзаголовок 4"/>
          <p:cNvSpPr txBox="1">
            <a:spLocks/>
          </p:cNvSpPr>
          <p:nvPr/>
        </p:nvSpPr>
        <p:spPr>
          <a:xfrm>
            <a:off x="318113" y="1356040"/>
            <a:ext cx="11502968" cy="93798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gn="just"/>
            <a:r>
              <a:rPr lang="en-US" sz="3000" dirty="0" smtClean="0">
                <a:solidFill>
                  <a:schemeClr val="accent5"/>
                </a:solidFill>
                <a:latin typeface="+mj-lt"/>
                <a:cs typeface="Courier New" panose="02070309020205020404" pitchFamily="49" charset="0"/>
              </a:rPr>
              <a:t>	If the </a:t>
            </a:r>
            <a:r>
              <a:rPr lang="en-US" sz="3000" b="1" dirty="0" smtClean="0">
                <a:solidFill>
                  <a:schemeClr val="accent5"/>
                </a:solidFill>
                <a:latin typeface="+mj-lt"/>
                <a:cs typeface="Courier New" panose="02070309020205020404" pitchFamily="49" charset="0"/>
              </a:rPr>
              <a:t>loop-continuation-condition </a:t>
            </a:r>
            <a:r>
              <a:rPr lang="en-US" sz="3000" dirty="0" smtClean="0">
                <a:solidFill>
                  <a:schemeClr val="accent5"/>
                </a:solidFill>
                <a:latin typeface="+mj-lt"/>
                <a:cs typeface="Courier New" panose="02070309020205020404" pitchFamily="49" charset="0"/>
              </a:rPr>
              <a:t>in a </a:t>
            </a:r>
            <a:r>
              <a:rPr lang="en-US" sz="3000" b="1" dirty="0" smtClean="0">
                <a:solidFill>
                  <a:schemeClr val="accent5"/>
                </a:solidFill>
                <a:latin typeface="+mj-lt"/>
                <a:cs typeface="Courier New" panose="02070309020205020404" pitchFamily="49" charset="0"/>
              </a:rPr>
              <a:t>for </a:t>
            </a:r>
            <a:r>
              <a:rPr lang="en-US" sz="3000" dirty="0" smtClean="0">
                <a:solidFill>
                  <a:schemeClr val="accent5"/>
                </a:solidFill>
                <a:latin typeface="+mj-lt"/>
                <a:cs typeface="Courier New" panose="02070309020205020404" pitchFamily="49" charset="0"/>
              </a:rPr>
              <a:t>loop is omitted, it is implicitly </a:t>
            </a:r>
            <a:r>
              <a:rPr lang="en-US" sz="3000" b="1" dirty="0" smtClean="0">
                <a:solidFill>
                  <a:schemeClr val="accent5"/>
                </a:solidFill>
                <a:latin typeface="+mj-lt"/>
                <a:cs typeface="Courier New" panose="02070309020205020404" pitchFamily="49" charset="0"/>
              </a:rPr>
              <a:t>true.</a:t>
            </a:r>
            <a:endParaRPr lang="en-US" sz="3000" dirty="0">
              <a:solidFill>
                <a:schemeClr val="accent5"/>
              </a:solidFill>
              <a:latin typeface="+mj-lt"/>
              <a:cs typeface="Courier New" panose="02070309020205020404" pitchFamily="49" charset="0"/>
            </a:endParaRPr>
          </a:p>
        </p:txBody>
      </p:sp>
      <p:pic>
        <p:nvPicPr>
          <p:cNvPr id="2" name="Picture 1"/>
          <p:cNvPicPr>
            <a:picLocks noChangeAspect="1"/>
          </p:cNvPicPr>
          <p:nvPr/>
        </p:nvPicPr>
        <p:blipFill rotWithShape="1">
          <a:blip r:embed="rId3"/>
          <a:srcRect l="15971" t="16064" r="65535" b="70559"/>
          <a:stretch/>
        </p:blipFill>
        <p:spPr>
          <a:xfrm>
            <a:off x="156165" y="2791327"/>
            <a:ext cx="3607886" cy="14672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rotWithShape="1">
          <a:blip r:embed="rId4"/>
          <a:srcRect l="15848" t="15844" r="65412" b="70340"/>
          <a:stretch/>
        </p:blipFill>
        <p:spPr>
          <a:xfrm>
            <a:off x="4174544" y="2783787"/>
            <a:ext cx="3557079" cy="14743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rotWithShape="1">
          <a:blip r:embed="rId5"/>
          <a:srcRect l="15848" t="16283" r="65042" b="70340"/>
          <a:stretch/>
        </p:blipFill>
        <p:spPr>
          <a:xfrm>
            <a:off x="8139039" y="2783787"/>
            <a:ext cx="3746210" cy="14743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Equal 9"/>
          <p:cNvSpPr/>
          <p:nvPr/>
        </p:nvSpPr>
        <p:spPr>
          <a:xfrm>
            <a:off x="3786654" y="3283169"/>
            <a:ext cx="368968" cy="481263"/>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11" name="Equal 10"/>
          <p:cNvSpPr/>
          <p:nvPr/>
        </p:nvSpPr>
        <p:spPr>
          <a:xfrm>
            <a:off x="7754029" y="3283169"/>
            <a:ext cx="368968" cy="481263"/>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Tree>
    <p:extLst>
      <p:ext uri="{BB962C8B-B14F-4D97-AF65-F5344CB8AC3E}">
        <p14:creationId xmlns:p14="http://schemas.microsoft.com/office/powerpoint/2010/main" val="41153065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4726545" y="240632"/>
            <a:ext cx="7109050"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Check Point</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10" name="Подзаголовок 4"/>
          <p:cNvSpPr txBox="1">
            <a:spLocks/>
          </p:cNvSpPr>
          <p:nvPr/>
        </p:nvSpPr>
        <p:spPr>
          <a:xfrm>
            <a:off x="332627" y="1443123"/>
            <a:ext cx="11502968" cy="6010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gn="just"/>
            <a:r>
              <a:rPr lang="en-US" sz="3000" dirty="0">
                <a:solidFill>
                  <a:schemeClr val="accent5"/>
                </a:solidFill>
                <a:latin typeface="+mj-lt"/>
                <a:cs typeface="Courier New" panose="02070309020205020404" pitchFamily="49" charset="0"/>
              </a:rPr>
              <a:t>	</a:t>
            </a:r>
            <a:r>
              <a:rPr lang="en-US" sz="3000" dirty="0" smtClean="0">
                <a:solidFill>
                  <a:schemeClr val="accent5"/>
                </a:solidFill>
                <a:latin typeface="+mj-lt"/>
                <a:cs typeface="Courier New" panose="02070309020205020404" pitchFamily="49" charset="0"/>
              </a:rPr>
              <a:t>Do the following two loops result in the same value in </a:t>
            </a:r>
            <a:r>
              <a:rPr lang="en-US" sz="3000" b="1" dirty="0" smtClean="0">
                <a:solidFill>
                  <a:schemeClr val="accent5"/>
                </a:solidFill>
                <a:latin typeface="+mj-lt"/>
                <a:cs typeface="Courier New" panose="02070309020205020404" pitchFamily="49" charset="0"/>
              </a:rPr>
              <a:t>sum?</a:t>
            </a:r>
            <a:endParaRPr lang="en-US" sz="3000" dirty="0">
              <a:solidFill>
                <a:schemeClr val="accent5"/>
              </a:solidFill>
              <a:latin typeface="+mj-lt"/>
              <a:cs typeface="Courier New" panose="02070309020205020404" pitchFamily="49" charset="0"/>
            </a:endParaRPr>
          </a:p>
        </p:txBody>
      </p:sp>
      <p:pic>
        <p:nvPicPr>
          <p:cNvPr id="2" name="Picture 1"/>
          <p:cNvPicPr>
            <a:picLocks noChangeAspect="1"/>
          </p:cNvPicPr>
          <p:nvPr/>
        </p:nvPicPr>
        <p:blipFill rotWithShape="1">
          <a:blip r:embed="rId3"/>
          <a:srcRect l="15847" t="15844" r="58138" b="70340"/>
          <a:stretch/>
        </p:blipFill>
        <p:spPr>
          <a:xfrm>
            <a:off x="998671" y="2717988"/>
            <a:ext cx="4651346" cy="13887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rotWithShape="1">
          <a:blip r:embed="rId4"/>
          <a:srcRect l="15724" t="15844" r="58754" b="70340"/>
          <a:stretch/>
        </p:blipFill>
        <p:spPr>
          <a:xfrm>
            <a:off x="6743037" y="2717988"/>
            <a:ext cx="4563169" cy="13887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639847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10" name="Подзаголовок 4"/>
          <p:cNvSpPr txBox="1">
            <a:spLocks/>
          </p:cNvSpPr>
          <p:nvPr/>
        </p:nvSpPr>
        <p:spPr>
          <a:xfrm>
            <a:off x="332627" y="3194422"/>
            <a:ext cx="11528727" cy="12332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marL="0" lvl="1" algn="just"/>
            <a:r>
              <a:rPr lang="en-US" sz="3600" b="1" dirty="0" smtClean="0">
                <a:solidFill>
                  <a:schemeClr val="accent5"/>
                </a:solidFill>
                <a:latin typeface="+mj-lt"/>
                <a:cs typeface="Courier New" panose="02070309020205020404" pitchFamily="49" charset="0"/>
              </a:rPr>
              <a:t>	</a:t>
            </a:r>
            <a:r>
              <a:rPr lang="en-US" sz="3600" dirty="0" smtClean="0">
                <a:solidFill>
                  <a:schemeClr val="accent5"/>
                </a:solidFill>
                <a:latin typeface="+mj-lt"/>
                <a:cs typeface="Courier New" panose="02070309020205020404" pitchFamily="49" charset="0"/>
              </a:rPr>
              <a:t>What are the three parts of a </a:t>
            </a:r>
            <a:r>
              <a:rPr lang="en-US" sz="3600" b="1" dirty="0" smtClean="0">
                <a:solidFill>
                  <a:schemeClr val="accent5"/>
                </a:solidFill>
                <a:latin typeface="+mj-lt"/>
                <a:cs typeface="Courier New" panose="02070309020205020404" pitchFamily="49" charset="0"/>
              </a:rPr>
              <a:t>for </a:t>
            </a:r>
            <a:r>
              <a:rPr lang="en-US" sz="3600" dirty="0" smtClean="0">
                <a:solidFill>
                  <a:schemeClr val="accent5"/>
                </a:solidFill>
                <a:latin typeface="+mj-lt"/>
                <a:cs typeface="Courier New" panose="02070309020205020404" pitchFamily="49" charset="0"/>
              </a:rPr>
              <a:t>loop control? Write a </a:t>
            </a:r>
            <a:r>
              <a:rPr lang="en-US" sz="3600" b="1" dirty="0" smtClean="0">
                <a:solidFill>
                  <a:schemeClr val="accent5"/>
                </a:solidFill>
                <a:latin typeface="+mj-lt"/>
                <a:cs typeface="Courier New" panose="02070309020205020404" pitchFamily="49" charset="0"/>
              </a:rPr>
              <a:t>for </a:t>
            </a:r>
            <a:r>
              <a:rPr lang="en-US" sz="3600" dirty="0" smtClean="0">
                <a:solidFill>
                  <a:schemeClr val="accent5"/>
                </a:solidFill>
                <a:latin typeface="+mj-lt"/>
                <a:cs typeface="Courier New" panose="02070309020205020404" pitchFamily="49" charset="0"/>
              </a:rPr>
              <a:t>loop that prints the numbers from </a:t>
            </a:r>
            <a:r>
              <a:rPr lang="en-US" sz="3600" b="1" dirty="0" smtClean="0">
                <a:solidFill>
                  <a:schemeClr val="accent5"/>
                </a:solidFill>
                <a:latin typeface="+mj-lt"/>
                <a:cs typeface="Courier New" panose="02070309020205020404" pitchFamily="49" charset="0"/>
              </a:rPr>
              <a:t>1 </a:t>
            </a:r>
            <a:r>
              <a:rPr lang="en-US" sz="3600" dirty="0" smtClean="0">
                <a:solidFill>
                  <a:schemeClr val="accent5"/>
                </a:solidFill>
                <a:latin typeface="+mj-lt"/>
                <a:cs typeface="Courier New" panose="02070309020205020404" pitchFamily="49" charset="0"/>
              </a:rPr>
              <a:t>to </a:t>
            </a:r>
            <a:r>
              <a:rPr lang="en-US" sz="3600" b="1" dirty="0" smtClean="0">
                <a:solidFill>
                  <a:schemeClr val="accent5"/>
                </a:solidFill>
                <a:latin typeface="+mj-lt"/>
                <a:cs typeface="Courier New" panose="02070309020205020404" pitchFamily="49" charset="0"/>
              </a:rPr>
              <a:t>100.</a:t>
            </a: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23" name="Заголовок 1"/>
          <p:cNvSpPr txBox="1">
            <a:spLocks/>
          </p:cNvSpPr>
          <p:nvPr/>
        </p:nvSpPr>
        <p:spPr>
          <a:xfrm>
            <a:off x="3831021" y="297810"/>
            <a:ext cx="8004575"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Check Point</a:t>
            </a:r>
            <a:endParaRPr lang="ru-RU" dirty="0">
              <a:solidFill>
                <a:schemeClr val="accent5"/>
              </a:solidFill>
            </a:endParaRPr>
          </a:p>
        </p:txBody>
      </p:sp>
    </p:spTree>
    <p:extLst>
      <p:ext uri="{BB962C8B-B14F-4D97-AF65-F5344CB8AC3E}">
        <p14:creationId xmlns:p14="http://schemas.microsoft.com/office/powerpoint/2010/main" val="139204073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10" name="Подзаголовок 4"/>
          <p:cNvSpPr txBox="1">
            <a:spLocks/>
          </p:cNvSpPr>
          <p:nvPr/>
        </p:nvSpPr>
        <p:spPr>
          <a:xfrm>
            <a:off x="332627" y="1329809"/>
            <a:ext cx="11502968" cy="104069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marL="0" lvl="1" algn="just"/>
            <a:r>
              <a:rPr lang="en-US" sz="3000" dirty="0" smtClean="0">
                <a:solidFill>
                  <a:schemeClr val="accent5"/>
                </a:solidFill>
                <a:latin typeface="+mj-lt"/>
                <a:cs typeface="Courier New" panose="02070309020205020404" pitchFamily="49" charset="0"/>
              </a:rPr>
              <a:t>	Suppose the input is </a:t>
            </a:r>
            <a:r>
              <a:rPr lang="en-US" sz="3000" b="1" dirty="0" smtClean="0">
                <a:solidFill>
                  <a:schemeClr val="accent5"/>
                </a:solidFill>
                <a:latin typeface="+mj-lt"/>
                <a:cs typeface="Courier New" panose="02070309020205020404" pitchFamily="49" charset="0"/>
              </a:rPr>
              <a:t>2 3 4 5 0. </a:t>
            </a:r>
            <a:r>
              <a:rPr lang="en-US" sz="3000" dirty="0" smtClean="0">
                <a:solidFill>
                  <a:schemeClr val="accent5"/>
                </a:solidFill>
                <a:latin typeface="+mj-lt"/>
                <a:cs typeface="Courier New" panose="02070309020205020404" pitchFamily="49" charset="0"/>
              </a:rPr>
              <a:t>What is the output of the following code?</a:t>
            </a: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23" name="Заголовок 1"/>
          <p:cNvSpPr txBox="1">
            <a:spLocks/>
          </p:cNvSpPr>
          <p:nvPr/>
        </p:nvSpPr>
        <p:spPr>
          <a:xfrm>
            <a:off x="3831021" y="297810"/>
            <a:ext cx="8004575"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Check Point</a:t>
            </a:r>
            <a:endParaRPr lang="ru-RU" dirty="0">
              <a:solidFill>
                <a:schemeClr val="accent5"/>
              </a:solidFill>
            </a:endParaRPr>
          </a:p>
        </p:txBody>
      </p:sp>
      <p:pic>
        <p:nvPicPr>
          <p:cNvPr id="3" name="Picture 2"/>
          <p:cNvPicPr>
            <a:picLocks noChangeAspect="1"/>
          </p:cNvPicPr>
          <p:nvPr/>
        </p:nvPicPr>
        <p:blipFill rotWithShape="1">
          <a:blip r:embed="rId3"/>
          <a:srcRect l="15970" t="16283" r="47165" b="29770"/>
          <a:stretch/>
        </p:blipFill>
        <p:spPr>
          <a:xfrm>
            <a:off x="3176337" y="1921324"/>
            <a:ext cx="5903495" cy="4857056"/>
          </a:xfrm>
          <a:prstGeom prst="rect">
            <a:avLst/>
          </a:prstGeom>
        </p:spPr>
      </p:pic>
    </p:spTree>
    <p:extLst>
      <p:ext uri="{BB962C8B-B14F-4D97-AF65-F5344CB8AC3E}">
        <p14:creationId xmlns:p14="http://schemas.microsoft.com/office/powerpoint/2010/main" val="31690624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7136780" y="297810"/>
            <a:ext cx="4698816"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The </a:t>
            </a:r>
            <a:r>
              <a:rPr lang="en-US" b="1" dirty="0" smtClean="0">
                <a:solidFill>
                  <a:schemeClr val="accent5"/>
                </a:solidFill>
              </a:rPr>
              <a:t>while </a:t>
            </a:r>
            <a:r>
              <a:rPr lang="en-US" dirty="0" smtClean="0">
                <a:solidFill>
                  <a:schemeClr val="accent5"/>
                </a:solidFill>
              </a:rPr>
              <a:t>Loop</a:t>
            </a:r>
            <a:endParaRPr lang="ru-RU" dirty="0">
              <a:solidFill>
                <a:schemeClr val="accent5"/>
              </a:solidFill>
            </a:endParaRPr>
          </a:p>
        </p:txBody>
      </p:sp>
      <p:sp>
        <p:nvSpPr>
          <p:cNvPr id="5" name="Подзаголовок 4"/>
          <p:cNvSpPr>
            <a:spLocks noGrp="1"/>
          </p:cNvSpPr>
          <p:nvPr>
            <p:ph type="subTitle" idx="1"/>
          </p:nvPr>
        </p:nvSpPr>
        <p:spPr>
          <a:xfrm>
            <a:off x="332627" y="1490039"/>
            <a:ext cx="11502968" cy="1461708"/>
          </a:xfrm>
        </p:spPr>
        <p:txBody>
          <a:bodyPr>
            <a:normAutofit/>
          </a:bodyPr>
          <a:lstStyle/>
          <a:p>
            <a:pPr algn="just"/>
            <a:r>
              <a:rPr lang="en-US" sz="3000" dirty="0" smtClean="0">
                <a:solidFill>
                  <a:schemeClr val="accent5">
                    <a:lumMod val="75000"/>
                  </a:schemeClr>
                </a:solidFill>
                <a:latin typeface="+mj-lt"/>
              </a:rPr>
              <a:t>	A </a:t>
            </a:r>
            <a:r>
              <a:rPr lang="en-US" sz="3000" b="1" dirty="0" smtClean="0">
                <a:solidFill>
                  <a:schemeClr val="accent5">
                    <a:lumMod val="75000"/>
                  </a:schemeClr>
                </a:solidFill>
                <a:latin typeface="+mj-lt"/>
              </a:rPr>
              <a:t>while </a:t>
            </a:r>
            <a:r>
              <a:rPr lang="en-US" sz="3000" dirty="0" smtClean="0">
                <a:solidFill>
                  <a:schemeClr val="accent5">
                    <a:lumMod val="75000"/>
                  </a:schemeClr>
                </a:solidFill>
                <a:latin typeface="+mj-lt"/>
              </a:rPr>
              <a:t>loop executes statements repeatedly while the condition is true.</a:t>
            </a:r>
          </a:p>
          <a:p>
            <a:pPr algn="just"/>
            <a:r>
              <a:rPr lang="en-US" sz="3000" dirty="0" smtClean="0">
                <a:solidFill>
                  <a:schemeClr val="accent5">
                    <a:lumMod val="75000"/>
                  </a:schemeClr>
                </a:solidFill>
                <a:latin typeface="+mj-lt"/>
              </a:rPr>
              <a:t>	The syntax for the </a:t>
            </a:r>
            <a:r>
              <a:rPr lang="en-US" sz="3000" b="1" dirty="0" smtClean="0">
                <a:solidFill>
                  <a:schemeClr val="accent5">
                    <a:lumMod val="75000"/>
                  </a:schemeClr>
                </a:solidFill>
                <a:latin typeface="+mj-lt"/>
              </a:rPr>
              <a:t>while </a:t>
            </a:r>
            <a:r>
              <a:rPr lang="en-US" sz="3000" dirty="0" smtClean="0">
                <a:solidFill>
                  <a:schemeClr val="accent5">
                    <a:lumMod val="75000"/>
                  </a:schemeClr>
                </a:solidFill>
                <a:latin typeface="+mj-lt"/>
              </a:rPr>
              <a:t>loop is</a:t>
            </a: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3"/>
          <a:srcRect l="15600" t="15844" r="55548" b="67709"/>
          <a:stretch/>
        </p:blipFill>
        <p:spPr>
          <a:xfrm>
            <a:off x="2759241" y="3204565"/>
            <a:ext cx="6406575" cy="2053390"/>
          </a:xfrm>
          <a:prstGeom prst="rect">
            <a:avLst/>
          </a:prstGeom>
        </p:spPr>
      </p:pic>
    </p:spTree>
    <p:extLst>
      <p:ext uri="{BB962C8B-B14F-4D97-AF65-F5344CB8AC3E}">
        <p14:creationId xmlns:p14="http://schemas.microsoft.com/office/powerpoint/2010/main" val="279256902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23" name="Заголовок 1"/>
          <p:cNvSpPr txBox="1">
            <a:spLocks/>
          </p:cNvSpPr>
          <p:nvPr/>
        </p:nvSpPr>
        <p:spPr>
          <a:xfrm>
            <a:off x="3831021" y="297810"/>
            <a:ext cx="8004575"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Check Point</a:t>
            </a:r>
            <a:endParaRPr lang="ru-RU" dirty="0">
              <a:solidFill>
                <a:schemeClr val="accent5"/>
              </a:solidFill>
            </a:endParaRPr>
          </a:p>
        </p:txBody>
      </p:sp>
      <p:sp>
        <p:nvSpPr>
          <p:cNvPr id="14" name="Подзаголовок 4"/>
          <p:cNvSpPr txBox="1">
            <a:spLocks/>
          </p:cNvSpPr>
          <p:nvPr/>
        </p:nvSpPr>
        <p:spPr>
          <a:xfrm>
            <a:off x="306868" y="1301453"/>
            <a:ext cx="11528727" cy="11737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marL="0" lvl="1" algn="just"/>
            <a:endParaRPr lang="en-US" sz="3600" dirty="0" smtClean="0">
              <a:solidFill>
                <a:schemeClr val="accent5"/>
              </a:solidFill>
              <a:latin typeface="+mj-lt"/>
              <a:cs typeface="Courier New" panose="02070309020205020404" pitchFamily="49" charset="0"/>
            </a:endParaRPr>
          </a:p>
        </p:txBody>
      </p:sp>
      <p:sp>
        <p:nvSpPr>
          <p:cNvPr id="17" name="Подзаголовок 4"/>
          <p:cNvSpPr txBox="1">
            <a:spLocks/>
          </p:cNvSpPr>
          <p:nvPr/>
        </p:nvSpPr>
        <p:spPr>
          <a:xfrm>
            <a:off x="306867" y="2200614"/>
            <a:ext cx="11528727" cy="73509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marL="0" lvl="1" algn="just"/>
            <a:r>
              <a:rPr lang="en-US" sz="3600" b="1" dirty="0" smtClean="0">
                <a:solidFill>
                  <a:schemeClr val="accent5"/>
                </a:solidFill>
                <a:latin typeface="+mj-lt"/>
                <a:cs typeface="Courier New" panose="02070309020205020404" pitchFamily="49" charset="0"/>
              </a:rPr>
              <a:t>	</a:t>
            </a:r>
            <a:r>
              <a:rPr lang="en-US" sz="3600" dirty="0" smtClean="0">
                <a:solidFill>
                  <a:schemeClr val="accent5"/>
                </a:solidFill>
                <a:latin typeface="+mj-lt"/>
                <a:cs typeface="Courier New" panose="02070309020205020404" pitchFamily="49" charset="0"/>
              </a:rPr>
              <a:t>What does the following statement do?</a:t>
            </a:r>
            <a:endParaRPr lang="en-US" sz="3600" b="1" dirty="0" smtClean="0">
              <a:solidFill>
                <a:schemeClr val="accent5"/>
              </a:solidFill>
              <a:latin typeface="+mj-lt"/>
              <a:cs typeface="Courier New" panose="02070309020205020404" pitchFamily="49" charset="0"/>
            </a:endParaRPr>
          </a:p>
        </p:txBody>
      </p:sp>
      <p:pic>
        <p:nvPicPr>
          <p:cNvPr id="9" name="Picture 8"/>
          <p:cNvPicPr>
            <a:picLocks noChangeAspect="1"/>
          </p:cNvPicPr>
          <p:nvPr/>
        </p:nvPicPr>
        <p:blipFill rotWithShape="1">
          <a:blip r:embed="rId3"/>
          <a:srcRect l="15971" t="16064" r="65535" b="70559"/>
          <a:stretch/>
        </p:blipFill>
        <p:spPr>
          <a:xfrm>
            <a:off x="4280168" y="3374347"/>
            <a:ext cx="3607886" cy="14672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731207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23" name="Заголовок 1"/>
          <p:cNvSpPr txBox="1">
            <a:spLocks/>
          </p:cNvSpPr>
          <p:nvPr/>
        </p:nvSpPr>
        <p:spPr>
          <a:xfrm>
            <a:off x="3831021" y="297810"/>
            <a:ext cx="8004575"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Check Point</a:t>
            </a:r>
            <a:endParaRPr lang="ru-RU" dirty="0">
              <a:solidFill>
                <a:schemeClr val="accent5"/>
              </a:solidFill>
            </a:endParaRPr>
          </a:p>
        </p:txBody>
      </p:sp>
      <p:sp>
        <p:nvSpPr>
          <p:cNvPr id="14" name="Подзаголовок 4"/>
          <p:cNvSpPr txBox="1">
            <a:spLocks/>
          </p:cNvSpPr>
          <p:nvPr/>
        </p:nvSpPr>
        <p:spPr>
          <a:xfrm>
            <a:off x="306868" y="1301453"/>
            <a:ext cx="11528727" cy="11737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marL="0" lvl="1" algn="just"/>
            <a:endParaRPr lang="en-US" sz="3600" dirty="0" smtClean="0">
              <a:solidFill>
                <a:schemeClr val="accent5"/>
              </a:solidFill>
              <a:latin typeface="+mj-lt"/>
              <a:cs typeface="Courier New" panose="02070309020205020404" pitchFamily="49" charset="0"/>
            </a:endParaRPr>
          </a:p>
        </p:txBody>
      </p:sp>
      <p:sp>
        <p:nvSpPr>
          <p:cNvPr id="17" name="Подзаголовок 4"/>
          <p:cNvSpPr txBox="1">
            <a:spLocks/>
          </p:cNvSpPr>
          <p:nvPr/>
        </p:nvSpPr>
        <p:spPr>
          <a:xfrm>
            <a:off x="332628" y="1720061"/>
            <a:ext cx="11502968" cy="11979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marL="457200" lvl="2" algn="just"/>
            <a:r>
              <a:rPr lang="en-US" sz="3200" dirty="0" smtClean="0">
                <a:solidFill>
                  <a:schemeClr val="accent5"/>
                </a:solidFill>
                <a:latin typeface="+mj-lt"/>
                <a:cs typeface="Courier New" panose="02070309020205020404" pitchFamily="49" charset="0"/>
              </a:rPr>
              <a:t>	Convert the following </a:t>
            </a:r>
            <a:r>
              <a:rPr lang="en-US" sz="3200" b="1" dirty="0" smtClean="0">
                <a:solidFill>
                  <a:schemeClr val="accent5"/>
                </a:solidFill>
                <a:latin typeface="+mj-lt"/>
                <a:cs typeface="Courier New" panose="02070309020205020404" pitchFamily="49" charset="0"/>
              </a:rPr>
              <a:t>for </a:t>
            </a:r>
            <a:r>
              <a:rPr lang="en-US" sz="3200" dirty="0" smtClean="0">
                <a:solidFill>
                  <a:schemeClr val="accent5"/>
                </a:solidFill>
                <a:latin typeface="+mj-lt"/>
                <a:cs typeface="Courier New" panose="02070309020205020404" pitchFamily="49" charset="0"/>
              </a:rPr>
              <a:t>loop statement to a </a:t>
            </a:r>
            <a:r>
              <a:rPr lang="en-US" sz="3200" b="1" dirty="0" smtClean="0">
                <a:solidFill>
                  <a:schemeClr val="accent5"/>
                </a:solidFill>
                <a:latin typeface="+mj-lt"/>
                <a:cs typeface="Courier New" panose="02070309020205020404" pitchFamily="49" charset="0"/>
              </a:rPr>
              <a:t>while </a:t>
            </a:r>
            <a:r>
              <a:rPr lang="en-US" sz="3200" dirty="0" smtClean="0">
                <a:solidFill>
                  <a:schemeClr val="accent5"/>
                </a:solidFill>
                <a:latin typeface="+mj-lt"/>
                <a:cs typeface="Courier New" panose="02070309020205020404" pitchFamily="49" charset="0"/>
              </a:rPr>
              <a:t>loop and to a </a:t>
            </a:r>
            <a:r>
              <a:rPr lang="en-US" sz="3200" b="1" dirty="0" smtClean="0">
                <a:solidFill>
                  <a:schemeClr val="accent5"/>
                </a:solidFill>
                <a:latin typeface="+mj-lt"/>
                <a:cs typeface="Courier New" panose="02070309020205020404" pitchFamily="49" charset="0"/>
              </a:rPr>
              <a:t>do-while </a:t>
            </a:r>
            <a:r>
              <a:rPr lang="en-US" sz="3200" dirty="0" smtClean="0">
                <a:solidFill>
                  <a:schemeClr val="accent5"/>
                </a:solidFill>
                <a:latin typeface="+mj-lt"/>
                <a:cs typeface="Courier New" panose="02070309020205020404" pitchFamily="49" charset="0"/>
              </a:rPr>
              <a:t>loop:</a:t>
            </a:r>
          </a:p>
        </p:txBody>
      </p:sp>
      <p:pic>
        <p:nvPicPr>
          <p:cNvPr id="2" name="Picture 1"/>
          <p:cNvPicPr>
            <a:picLocks noChangeAspect="1"/>
          </p:cNvPicPr>
          <p:nvPr/>
        </p:nvPicPr>
        <p:blipFill rotWithShape="1">
          <a:blip r:embed="rId3"/>
          <a:srcRect l="15971" t="16064" r="55301" b="72314"/>
          <a:stretch/>
        </p:blipFill>
        <p:spPr>
          <a:xfrm>
            <a:off x="2929008" y="2958026"/>
            <a:ext cx="6284446" cy="1429510"/>
          </a:xfrm>
          <a:prstGeom prst="rect">
            <a:avLst/>
          </a:prstGeom>
        </p:spPr>
      </p:pic>
    </p:spTree>
    <p:extLst>
      <p:ext uri="{BB962C8B-B14F-4D97-AF65-F5344CB8AC3E}">
        <p14:creationId xmlns:p14="http://schemas.microsoft.com/office/powerpoint/2010/main" val="191406974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23" name="Заголовок 1"/>
          <p:cNvSpPr txBox="1">
            <a:spLocks/>
          </p:cNvSpPr>
          <p:nvPr/>
        </p:nvSpPr>
        <p:spPr>
          <a:xfrm>
            <a:off x="3831021" y="297810"/>
            <a:ext cx="8004575"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Check Point</a:t>
            </a:r>
            <a:endParaRPr lang="ru-RU" dirty="0">
              <a:solidFill>
                <a:schemeClr val="accent5"/>
              </a:solidFill>
            </a:endParaRPr>
          </a:p>
        </p:txBody>
      </p:sp>
      <p:sp>
        <p:nvSpPr>
          <p:cNvPr id="14" name="Подзаголовок 4"/>
          <p:cNvSpPr txBox="1">
            <a:spLocks/>
          </p:cNvSpPr>
          <p:nvPr/>
        </p:nvSpPr>
        <p:spPr>
          <a:xfrm>
            <a:off x="306868" y="1301453"/>
            <a:ext cx="11528727" cy="11737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marL="0" lvl="1" algn="just"/>
            <a:endParaRPr lang="en-US" sz="3600" dirty="0" smtClean="0">
              <a:solidFill>
                <a:schemeClr val="accent5"/>
              </a:solidFill>
              <a:latin typeface="+mj-lt"/>
              <a:cs typeface="Courier New" panose="02070309020205020404" pitchFamily="49" charset="0"/>
            </a:endParaRPr>
          </a:p>
        </p:txBody>
      </p:sp>
      <p:sp>
        <p:nvSpPr>
          <p:cNvPr id="17" name="Подзаголовок 4"/>
          <p:cNvSpPr txBox="1">
            <a:spLocks/>
          </p:cNvSpPr>
          <p:nvPr/>
        </p:nvSpPr>
        <p:spPr>
          <a:xfrm>
            <a:off x="306868" y="1626214"/>
            <a:ext cx="11528727" cy="6838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marL="457200" lvl="2" algn="just"/>
            <a:r>
              <a:rPr lang="en-US" sz="3000" dirty="0" smtClean="0">
                <a:solidFill>
                  <a:schemeClr val="accent5"/>
                </a:solidFill>
                <a:latin typeface="+mj-lt"/>
                <a:cs typeface="Courier New" panose="02070309020205020404" pitchFamily="49" charset="0"/>
              </a:rPr>
              <a:t>Count the number of iterations in the following loops:</a:t>
            </a:r>
            <a:r>
              <a:rPr lang="en-US" sz="2700" dirty="0" smtClean="0">
                <a:latin typeface="Courier New" panose="02070309020205020404" pitchFamily="49" charset="0"/>
                <a:cs typeface="Courier New" panose="02070309020205020404" pitchFamily="49" charset="0"/>
              </a:rPr>
              <a:t>	</a:t>
            </a:r>
          </a:p>
        </p:txBody>
      </p:sp>
      <p:pic>
        <p:nvPicPr>
          <p:cNvPr id="3" name="Picture 2"/>
          <p:cNvPicPr>
            <a:picLocks noChangeAspect="1"/>
          </p:cNvPicPr>
          <p:nvPr/>
        </p:nvPicPr>
        <p:blipFill rotWithShape="1">
          <a:blip r:embed="rId3"/>
          <a:srcRect l="15971" t="16063" r="67631" b="67051"/>
          <a:stretch/>
        </p:blipFill>
        <p:spPr>
          <a:xfrm>
            <a:off x="915921" y="2310063"/>
            <a:ext cx="3365800" cy="19486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rotWithShape="1">
          <a:blip r:embed="rId4"/>
          <a:srcRect l="15971" t="16064" r="60973" b="70779"/>
          <a:stretch/>
        </p:blipFill>
        <p:spPr>
          <a:xfrm>
            <a:off x="5762397" y="2310063"/>
            <a:ext cx="6073198" cy="19486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p:cNvPicPr>
            <a:picLocks noChangeAspect="1"/>
          </p:cNvPicPr>
          <p:nvPr/>
        </p:nvPicPr>
        <p:blipFill rotWithShape="1">
          <a:blip r:embed="rId5"/>
          <a:srcRect l="15848" t="15844" r="67631" b="67051"/>
          <a:stretch/>
        </p:blipFill>
        <p:spPr>
          <a:xfrm>
            <a:off x="915921" y="4473192"/>
            <a:ext cx="3365800" cy="19591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rotWithShape="1">
          <a:blip r:embed="rId6"/>
          <a:srcRect l="16094" t="16064" r="64056" b="66831"/>
          <a:stretch/>
        </p:blipFill>
        <p:spPr>
          <a:xfrm>
            <a:off x="7744152" y="4450200"/>
            <a:ext cx="4091443" cy="19821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212077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23" name="Заголовок 1"/>
          <p:cNvSpPr txBox="1">
            <a:spLocks/>
          </p:cNvSpPr>
          <p:nvPr/>
        </p:nvSpPr>
        <p:spPr>
          <a:xfrm>
            <a:off x="3831021" y="297810"/>
            <a:ext cx="8004575"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Which Loop to Use?</a:t>
            </a:r>
            <a:endParaRPr lang="ru-RU" dirty="0">
              <a:solidFill>
                <a:schemeClr val="accent5"/>
              </a:solidFill>
            </a:endParaRPr>
          </a:p>
        </p:txBody>
      </p:sp>
      <p:sp>
        <p:nvSpPr>
          <p:cNvPr id="14" name="Подзаголовок 4"/>
          <p:cNvSpPr txBox="1">
            <a:spLocks/>
          </p:cNvSpPr>
          <p:nvPr/>
        </p:nvSpPr>
        <p:spPr>
          <a:xfrm>
            <a:off x="306868" y="1301453"/>
            <a:ext cx="11528727" cy="11737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marL="0" lvl="1" algn="just"/>
            <a:endParaRPr lang="en-US" sz="3600" dirty="0" smtClean="0">
              <a:solidFill>
                <a:schemeClr val="accent5"/>
              </a:solidFill>
              <a:latin typeface="+mj-lt"/>
              <a:cs typeface="Courier New" panose="02070309020205020404" pitchFamily="49" charset="0"/>
            </a:endParaRPr>
          </a:p>
        </p:txBody>
      </p:sp>
      <p:sp>
        <p:nvSpPr>
          <p:cNvPr id="17" name="Подзаголовок 4"/>
          <p:cNvSpPr txBox="1">
            <a:spLocks/>
          </p:cNvSpPr>
          <p:nvPr/>
        </p:nvSpPr>
        <p:spPr>
          <a:xfrm>
            <a:off x="332627" y="1490039"/>
            <a:ext cx="11502968" cy="109629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marL="0" lvl="2" indent="546100" algn="just"/>
            <a:r>
              <a:rPr lang="en-US" sz="3500" dirty="0" smtClean="0">
                <a:solidFill>
                  <a:schemeClr val="accent5"/>
                </a:solidFill>
                <a:latin typeface="+mj-lt"/>
                <a:cs typeface="Courier New" panose="02070309020205020404" pitchFamily="49" charset="0"/>
              </a:rPr>
              <a:t>You can use a </a:t>
            </a:r>
            <a:r>
              <a:rPr lang="en-US" sz="3500" b="1" dirty="0" smtClean="0">
                <a:solidFill>
                  <a:schemeClr val="accent5"/>
                </a:solidFill>
                <a:latin typeface="+mj-lt"/>
                <a:cs typeface="Courier New" panose="02070309020205020404" pitchFamily="49" charset="0"/>
              </a:rPr>
              <a:t>for </a:t>
            </a:r>
            <a:r>
              <a:rPr lang="en-US" sz="3500" dirty="0" smtClean="0">
                <a:solidFill>
                  <a:schemeClr val="accent5"/>
                </a:solidFill>
                <a:latin typeface="+mj-lt"/>
                <a:cs typeface="Courier New" panose="02070309020205020404" pitchFamily="49" charset="0"/>
              </a:rPr>
              <a:t>loop, a </a:t>
            </a:r>
            <a:r>
              <a:rPr lang="en-US" sz="3500" b="1" dirty="0" smtClean="0">
                <a:solidFill>
                  <a:schemeClr val="accent5"/>
                </a:solidFill>
                <a:latin typeface="+mj-lt"/>
                <a:cs typeface="Courier New" panose="02070309020205020404" pitchFamily="49" charset="0"/>
              </a:rPr>
              <a:t>while </a:t>
            </a:r>
            <a:r>
              <a:rPr lang="en-US" sz="3500" dirty="0" smtClean="0">
                <a:solidFill>
                  <a:schemeClr val="accent5"/>
                </a:solidFill>
                <a:latin typeface="+mj-lt"/>
                <a:cs typeface="Courier New" panose="02070309020205020404" pitchFamily="49" charset="0"/>
              </a:rPr>
              <a:t>loop, or a </a:t>
            </a:r>
            <a:r>
              <a:rPr lang="en-US" sz="3500" b="1" dirty="0" smtClean="0">
                <a:solidFill>
                  <a:schemeClr val="accent5"/>
                </a:solidFill>
                <a:latin typeface="+mj-lt"/>
                <a:cs typeface="Courier New" panose="02070309020205020404" pitchFamily="49" charset="0"/>
              </a:rPr>
              <a:t>do-while </a:t>
            </a:r>
            <a:r>
              <a:rPr lang="en-US" sz="3500" dirty="0" smtClean="0">
                <a:solidFill>
                  <a:schemeClr val="accent5"/>
                </a:solidFill>
                <a:latin typeface="+mj-lt"/>
                <a:cs typeface="Courier New" panose="02070309020205020404" pitchFamily="49" charset="0"/>
              </a:rPr>
              <a:t>loop, whichever is convenient.</a:t>
            </a:r>
          </a:p>
        </p:txBody>
      </p:sp>
      <p:pic>
        <p:nvPicPr>
          <p:cNvPr id="2" name="Picture 1"/>
          <p:cNvPicPr>
            <a:picLocks noChangeAspect="1"/>
          </p:cNvPicPr>
          <p:nvPr/>
        </p:nvPicPr>
        <p:blipFill rotWithShape="1">
          <a:blip r:embed="rId3"/>
          <a:srcRect l="15724" t="15844" r="51972" b="70121"/>
          <a:stretch/>
        </p:blipFill>
        <p:spPr>
          <a:xfrm>
            <a:off x="178531" y="2632586"/>
            <a:ext cx="5554826" cy="13569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rotWithShape="1">
          <a:blip r:embed="rId4"/>
          <a:srcRect l="15848" t="15406" r="50123" b="69901"/>
          <a:stretch/>
        </p:blipFill>
        <p:spPr>
          <a:xfrm>
            <a:off x="6424158" y="2632586"/>
            <a:ext cx="5589639" cy="13569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Equal 4"/>
          <p:cNvSpPr/>
          <p:nvPr/>
        </p:nvSpPr>
        <p:spPr>
          <a:xfrm>
            <a:off x="5775158" y="2999877"/>
            <a:ext cx="600874" cy="561473"/>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pic>
        <p:nvPicPr>
          <p:cNvPr id="7" name="Picture 6"/>
          <p:cNvPicPr>
            <a:picLocks noChangeAspect="1"/>
          </p:cNvPicPr>
          <p:nvPr/>
        </p:nvPicPr>
        <p:blipFill rotWithShape="1">
          <a:blip r:embed="rId5"/>
          <a:srcRect l="15848" t="15406" r="51479" b="63541"/>
          <a:stretch/>
        </p:blipFill>
        <p:spPr>
          <a:xfrm>
            <a:off x="178530" y="4163771"/>
            <a:ext cx="5555171" cy="20124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p:cNvPicPr>
            <a:picLocks noChangeAspect="1"/>
          </p:cNvPicPr>
          <p:nvPr/>
        </p:nvPicPr>
        <p:blipFill rotWithShape="1">
          <a:blip r:embed="rId6"/>
          <a:srcRect l="15724" t="15625" r="52462" b="64200"/>
          <a:stretch/>
        </p:blipFill>
        <p:spPr>
          <a:xfrm>
            <a:off x="6424158" y="4195854"/>
            <a:ext cx="5589639" cy="19408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Equal 12"/>
          <p:cNvSpPr/>
          <p:nvPr/>
        </p:nvSpPr>
        <p:spPr>
          <a:xfrm>
            <a:off x="5733357" y="4887179"/>
            <a:ext cx="600874" cy="561473"/>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Tree>
    <p:extLst>
      <p:ext uri="{BB962C8B-B14F-4D97-AF65-F5344CB8AC3E}">
        <p14:creationId xmlns:p14="http://schemas.microsoft.com/office/powerpoint/2010/main" val="176405442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23" name="Заголовок 1"/>
          <p:cNvSpPr txBox="1">
            <a:spLocks/>
          </p:cNvSpPr>
          <p:nvPr/>
        </p:nvSpPr>
        <p:spPr>
          <a:xfrm>
            <a:off x="3831021" y="297810"/>
            <a:ext cx="8004575"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Caution</a:t>
            </a:r>
            <a:endParaRPr lang="ru-RU" dirty="0">
              <a:solidFill>
                <a:schemeClr val="accent5"/>
              </a:solidFill>
            </a:endParaRPr>
          </a:p>
        </p:txBody>
      </p:sp>
      <p:sp>
        <p:nvSpPr>
          <p:cNvPr id="17" name="Подзаголовок 4"/>
          <p:cNvSpPr txBox="1">
            <a:spLocks/>
          </p:cNvSpPr>
          <p:nvPr/>
        </p:nvSpPr>
        <p:spPr>
          <a:xfrm>
            <a:off x="332628" y="1443123"/>
            <a:ext cx="11502968" cy="118778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marL="0" lvl="2" indent="722313" algn="just"/>
            <a:r>
              <a:rPr lang="en-US" sz="3500" dirty="0" smtClean="0">
                <a:solidFill>
                  <a:schemeClr val="accent5"/>
                </a:solidFill>
                <a:latin typeface="+mj-lt"/>
                <a:cs typeface="Courier New" panose="02070309020205020404" pitchFamily="49" charset="0"/>
              </a:rPr>
              <a:t>Adding a semicolon at the end of the </a:t>
            </a:r>
            <a:r>
              <a:rPr lang="en-US" sz="3500" b="1" dirty="0" smtClean="0">
                <a:solidFill>
                  <a:schemeClr val="accent5"/>
                </a:solidFill>
                <a:latin typeface="+mj-lt"/>
                <a:cs typeface="Courier New" panose="02070309020205020404" pitchFamily="49" charset="0"/>
              </a:rPr>
              <a:t>for </a:t>
            </a:r>
            <a:r>
              <a:rPr lang="en-US" sz="3500" dirty="0" smtClean="0">
                <a:solidFill>
                  <a:schemeClr val="accent5"/>
                </a:solidFill>
                <a:latin typeface="+mj-lt"/>
                <a:cs typeface="Courier New" panose="02070309020205020404" pitchFamily="49" charset="0"/>
              </a:rPr>
              <a:t>clause before the loop body is a common error, as shown below.</a:t>
            </a:r>
          </a:p>
        </p:txBody>
      </p:sp>
      <p:pic>
        <p:nvPicPr>
          <p:cNvPr id="2" name="Picture 1"/>
          <p:cNvPicPr>
            <a:picLocks noChangeAspect="1"/>
          </p:cNvPicPr>
          <p:nvPr/>
        </p:nvPicPr>
        <p:blipFill rotWithShape="1">
          <a:blip r:embed="rId3"/>
          <a:srcRect l="15848" t="15844" r="55055" b="70779"/>
          <a:stretch/>
        </p:blipFill>
        <p:spPr>
          <a:xfrm>
            <a:off x="332627" y="2951751"/>
            <a:ext cx="5337547" cy="13796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rotWithShape="1">
          <a:blip r:embed="rId4"/>
          <a:srcRect l="15724" t="16064" r="54315" b="70121"/>
          <a:stretch/>
        </p:blipFill>
        <p:spPr>
          <a:xfrm>
            <a:off x="6334437" y="2951751"/>
            <a:ext cx="5501158" cy="14262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9" name="Straight Arrow Connector 8"/>
          <p:cNvCxnSpPr>
            <a:stCxn id="10" idx="1"/>
          </p:cNvCxnSpPr>
          <p:nvPr/>
        </p:nvCxnSpPr>
        <p:spPr>
          <a:xfrm flipH="1">
            <a:off x="5069306" y="2642603"/>
            <a:ext cx="359369" cy="501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428675" y="2457937"/>
            <a:ext cx="655436" cy="369332"/>
          </a:xfrm>
          <a:prstGeom prst="rect">
            <a:avLst/>
          </a:prstGeom>
          <a:noFill/>
        </p:spPr>
        <p:txBody>
          <a:bodyPr wrap="none" rtlCol="0">
            <a:spAutoFit/>
          </a:bodyPr>
          <a:lstStyle/>
          <a:p>
            <a:r>
              <a:rPr lang="en-US" dirty="0" smtClean="0"/>
              <a:t>Error</a:t>
            </a:r>
            <a:endParaRPr lang="ru-RU" dirty="0"/>
          </a:p>
        </p:txBody>
      </p:sp>
      <p:cxnSp>
        <p:nvCxnSpPr>
          <p:cNvPr id="12" name="Straight Arrow Connector 11"/>
          <p:cNvCxnSpPr>
            <a:stCxn id="15" idx="3"/>
          </p:cNvCxnSpPr>
          <p:nvPr/>
        </p:nvCxnSpPr>
        <p:spPr>
          <a:xfrm>
            <a:off x="10876547" y="2643258"/>
            <a:ext cx="497306" cy="500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567599" y="2458592"/>
            <a:ext cx="1308948" cy="369332"/>
          </a:xfrm>
          <a:prstGeom prst="rect">
            <a:avLst/>
          </a:prstGeom>
          <a:noFill/>
        </p:spPr>
        <p:txBody>
          <a:bodyPr wrap="none" rtlCol="0">
            <a:spAutoFit/>
          </a:bodyPr>
          <a:lstStyle/>
          <a:p>
            <a:r>
              <a:rPr lang="en-US" dirty="0" smtClean="0"/>
              <a:t>Empty Body</a:t>
            </a:r>
            <a:endParaRPr lang="ru-RU" dirty="0"/>
          </a:p>
        </p:txBody>
      </p:sp>
      <p:pic>
        <p:nvPicPr>
          <p:cNvPr id="19" name="Picture 18"/>
          <p:cNvPicPr>
            <a:picLocks noChangeAspect="1"/>
          </p:cNvPicPr>
          <p:nvPr/>
        </p:nvPicPr>
        <p:blipFill rotWithShape="1">
          <a:blip r:embed="rId5"/>
          <a:srcRect l="15971" t="16283" r="54315" b="66612"/>
          <a:stretch/>
        </p:blipFill>
        <p:spPr>
          <a:xfrm>
            <a:off x="332627" y="4658055"/>
            <a:ext cx="5335066" cy="17267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 name="Picture 19"/>
          <p:cNvPicPr>
            <a:picLocks noChangeAspect="1"/>
          </p:cNvPicPr>
          <p:nvPr/>
        </p:nvPicPr>
        <p:blipFill rotWithShape="1">
          <a:blip r:embed="rId6"/>
          <a:srcRect l="15848" t="15844" r="54192" b="67051"/>
          <a:stretch/>
        </p:blipFill>
        <p:spPr>
          <a:xfrm>
            <a:off x="6350479" y="4658054"/>
            <a:ext cx="5485116" cy="17267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27" name="Elbow Connector 26"/>
          <p:cNvCxnSpPr>
            <a:stCxn id="10" idx="3"/>
          </p:cNvCxnSpPr>
          <p:nvPr/>
        </p:nvCxnSpPr>
        <p:spPr>
          <a:xfrm flipH="1">
            <a:off x="2775284" y="2642603"/>
            <a:ext cx="3308827" cy="2474829"/>
          </a:xfrm>
          <a:prstGeom prst="bentConnector3">
            <a:avLst>
              <a:gd name="adj1" fmla="val -60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15" idx="3"/>
          </p:cNvCxnSpPr>
          <p:nvPr/>
        </p:nvCxnSpPr>
        <p:spPr>
          <a:xfrm flipH="1">
            <a:off x="9567599" y="2643258"/>
            <a:ext cx="1308948" cy="2554384"/>
          </a:xfrm>
          <a:prstGeom prst="bentConnector4">
            <a:avLst>
              <a:gd name="adj1" fmla="val -90998"/>
              <a:gd name="adj2" fmla="val 100089"/>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697690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622" y="45744"/>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23" name="Заголовок 1"/>
          <p:cNvSpPr txBox="1">
            <a:spLocks/>
          </p:cNvSpPr>
          <p:nvPr/>
        </p:nvSpPr>
        <p:spPr>
          <a:xfrm>
            <a:off x="3831021" y="297810"/>
            <a:ext cx="8004575"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Caution</a:t>
            </a:r>
            <a:endParaRPr lang="ru-RU" dirty="0">
              <a:solidFill>
                <a:schemeClr val="accent5"/>
              </a:solidFill>
            </a:endParaRPr>
          </a:p>
        </p:txBody>
      </p:sp>
      <p:sp>
        <p:nvSpPr>
          <p:cNvPr id="45" name="Подзаголовок 4"/>
          <p:cNvSpPr txBox="1">
            <a:spLocks/>
          </p:cNvSpPr>
          <p:nvPr/>
        </p:nvSpPr>
        <p:spPr>
          <a:xfrm>
            <a:off x="332628" y="1443123"/>
            <a:ext cx="11502968" cy="123591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marL="0" lvl="2" indent="977900" algn="just"/>
            <a:r>
              <a:rPr lang="en-US" sz="3500" dirty="0" smtClean="0">
                <a:solidFill>
                  <a:schemeClr val="accent5"/>
                </a:solidFill>
                <a:latin typeface="+mj-lt"/>
                <a:cs typeface="Courier New" panose="02070309020205020404" pitchFamily="49" charset="0"/>
              </a:rPr>
              <a:t>In the case of the </a:t>
            </a:r>
            <a:r>
              <a:rPr lang="en-US" sz="3500" b="1" dirty="0" smtClean="0">
                <a:solidFill>
                  <a:schemeClr val="accent5"/>
                </a:solidFill>
                <a:latin typeface="+mj-lt"/>
                <a:cs typeface="Courier New" panose="02070309020205020404" pitchFamily="49" charset="0"/>
              </a:rPr>
              <a:t>do-while </a:t>
            </a:r>
            <a:r>
              <a:rPr lang="en-US" sz="3500" dirty="0" smtClean="0">
                <a:solidFill>
                  <a:schemeClr val="accent5"/>
                </a:solidFill>
                <a:latin typeface="+mj-lt"/>
                <a:cs typeface="Courier New" panose="02070309020205020404" pitchFamily="49" charset="0"/>
              </a:rPr>
              <a:t>loop, the semicolon is needed to end the loop.</a:t>
            </a:r>
            <a:endParaRPr lang="en-US" sz="3500" dirty="0">
              <a:solidFill>
                <a:schemeClr val="accent5"/>
              </a:solidFill>
              <a:latin typeface="+mj-lt"/>
              <a:cs typeface="Courier New" panose="02070309020205020404" pitchFamily="49" charset="0"/>
            </a:endParaRPr>
          </a:p>
        </p:txBody>
      </p:sp>
      <p:pic>
        <p:nvPicPr>
          <p:cNvPr id="2" name="Picture 1"/>
          <p:cNvPicPr>
            <a:picLocks noChangeAspect="1"/>
          </p:cNvPicPr>
          <p:nvPr/>
        </p:nvPicPr>
        <p:blipFill rotWithShape="1">
          <a:blip r:embed="rId3"/>
          <a:srcRect l="15848" t="15844" r="54562" b="63762"/>
          <a:stretch/>
        </p:blipFill>
        <p:spPr>
          <a:xfrm>
            <a:off x="2240323" y="3137754"/>
            <a:ext cx="5684476" cy="2202735"/>
          </a:xfrm>
          <a:prstGeom prst="rect">
            <a:avLst/>
          </a:prstGeom>
        </p:spPr>
      </p:pic>
      <p:cxnSp>
        <p:nvCxnSpPr>
          <p:cNvPr id="5" name="Straight Arrow Connector 4"/>
          <p:cNvCxnSpPr/>
          <p:nvPr/>
        </p:nvCxnSpPr>
        <p:spPr>
          <a:xfrm flipH="1" flipV="1">
            <a:off x="5261810" y="5078848"/>
            <a:ext cx="3529264" cy="16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791074" y="4910224"/>
            <a:ext cx="877356" cy="369332"/>
          </a:xfrm>
          <a:prstGeom prst="rect">
            <a:avLst/>
          </a:prstGeom>
          <a:noFill/>
        </p:spPr>
        <p:txBody>
          <a:bodyPr wrap="none" rtlCol="0">
            <a:spAutoFit/>
          </a:bodyPr>
          <a:lstStyle/>
          <a:p>
            <a:r>
              <a:rPr lang="en-US" dirty="0" smtClean="0"/>
              <a:t>Correct</a:t>
            </a:r>
            <a:endParaRPr lang="ru-RU" dirty="0"/>
          </a:p>
        </p:txBody>
      </p:sp>
    </p:spTree>
    <p:extLst>
      <p:ext uri="{BB962C8B-B14F-4D97-AF65-F5344CB8AC3E}">
        <p14:creationId xmlns:p14="http://schemas.microsoft.com/office/powerpoint/2010/main" val="340499761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622" y="45744"/>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23" name="Заголовок 1"/>
          <p:cNvSpPr txBox="1">
            <a:spLocks/>
          </p:cNvSpPr>
          <p:nvPr/>
        </p:nvSpPr>
        <p:spPr>
          <a:xfrm>
            <a:off x="3831021" y="297810"/>
            <a:ext cx="8004575"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Check Point</a:t>
            </a:r>
            <a:endParaRPr lang="ru-RU" dirty="0">
              <a:solidFill>
                <a:schemeClr val="accent5"/>
              </a:solidFill>
            </a:endParaRPr>
          </a:p>
        </p:txBody>
      </p:sp>
      <p:sp>
        <p:nvSpPr>
          <p:cNvPr id="45" name="Подзаголовок 4"/>
          <p:cNvSpPr txBox="1">
            <a:spLocks/>
          </p:cNvSpPr>
          <p:nvPr/>
        </p:nvSpPr>
        <p:spPr>
          <a:xfrm>
            <a:off x="332628" y="1443122"/>
            <a:ext cx="11378110" cy="147654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marL="0" lvl="2" algn="just">
              <a:lnSpc>
                <a:spcPct val="100000"/>
              </a:lnSpc>
            </a:pPr>
            <a:r>
              <a:rPr lang="en-US" sz="3000" dirty="0" smtClean="0">
                <a:solidFill>
                  <a:schemeClr val="accent5"/>
                </a:solidFill>
                <a:latin typeface="+mj-lt"/>
                <a:cs typeface="Courier New" panose="02070309020205020404" pitchFamily="49" charset="0"/>
              </a:rPr>
              <a:t>	Can you always convert a </a:t>
            </a:r>
            <a:r>
              <a:rPr lang="en-US" sz="3000" b="1" dirty="0" smtClean="0">
                <a:solidFill>
                  <a:schemeClr val="accent5"/>
                </a:solidFill>
                <a:latin typeface="+mj-lt"/>
                <a:cs typeface="Courier New" panose="02070309020205020404" pitchFamily="49" charset="0"/>
              </a:rPr>
              <a:t>while </a:t>
            </a:r>
            <a:r>
              <a:rPr lang="en-US" sz="3000" dirty="0" smtClean="0">
                <a:solidFill>
                  <a:schemeClr val="accent5"/>
                </a:solidFill>
                <a:latin typeface="+mj-lt"/>
                <a:cs typeface="Courier New" panose="02070309020205020404" pitchFamily="49" charset="0"/>
              </a:rPr>
              <a:t>loop into a </a:t>
            </a:r>
            <a:r>
              <a:rPr lang="en-US" sz="3000" b="1" dirty="0" smtClean="0">
                <a:solidFill>
                  <a:schemeClr val="accent5"/>
                </a:solidFill>
                <a:latin typeface="+mj-lt"/>
                <a:cs typeface="Courier New" panose="02070309020205020404" pitchFamily="49" charset="0"/>
              </a:rPr>
              <a:t>for </a:t>
            </a:r>
            <a:r>
              <a:rPr lang="en-US" sz="3000" dirty="0" smtClean="0">
                <a:solidFill>
                  <a:schemeClr val="accent5"/>
                </a:solidFill>
                <a:latin typeface="+mj-lt"/>
                <a:cs typeface="Courier New" panose="02070309020205020404" pitchFamily="49" charset="0"/>
              </a:rPr>
              <a:t>loop? Convert the following </a:t>
            </a:r>
            <a:r>
              <a:rPr lang="en-US" sz="3000" b="1" dirty="0" smtClean="0">
                <a:solidFill>
                  <a:schemeClr val="accent5"/>
                </a:solidFill>
                <a:latin typeface="+mj-lt"/>
                <a:cs typeface="Courier New" panose="02070309020205020404" pitchFamily="49" charset="0"/>
              </a:rPr>
              <a:t>while </a:t>
            </a:r>
            <a:r>
              <a:rPr lang="en-US" sz="3000" dirty="0" smtClean="0">
                <a:solidFill>
                  <a:schemeClr val="accent5"/>
                </a:solidFill>
                <a:latin typeface="+mj-lt"/>
                <a:cs typeface="Courier New" panose="02070309020205020404" pitchFamily="49" charset="0"/>
              </a:rPr>
              <a:t>loop into a </a:t>
            </a:r>
            <a:r>
              <a:rPr lang="en-US" sz="3000" b="1" dirty="0" smtClean="0">
                <a:solidFill>
                  <a:schemeClr val="accent5"/>
                </a:solidFill>
                <a:latin typeface="+mj-lt"/>
                <a:cs typeface="Courier New" panose="02070309020205020404" pitchFamily="49" charset="0"/>
              </a:rPr>
              <a:t>for </a:t>
            </a:r>
            <a:r>
              <a:rPr lang="en-US" sz="3000" dirty="0" smtClean="0">
                <a:solidFill>
                  <a:schemeClr val="accent5"/>
                </a:solidFill>
                <a:latin typeface="+mj-lt"/>
                <a:cs typeface="Courier New" panose="02070309020205020404" pitchFamily="49" charset="0"/>
              </a:rPr>
              <a:t>loop. </a:t>
            </a:r>
          </a:p>
        </p:txBody>
      </p:sp>
      <p:pic>
        <p:nvPicPr>
          <p:cNvPr id="2" name="Picture 1"/>
          <p:cNvPicPr>
            <a:picLocks noChangeAspect="1"/>
          </p:cNvPicPr>
          <p:nvPr/>
        </p:nvPicPr>
        <p:blipFill rotWithShape="1">
          <a:blip r:embed="rId3"/>
          <a:srcRect l="15971" t="15844" r="65782" b="61130"/>
          <a:stretch/>
        </p:blipFill>
        <p:spPr>
          <a:xfrm>
            <a:off x="3966553" y="2791326"/>
            <a:ext cx="4235116" cy="30046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5778017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622" y="45744"/>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23" name="Заголовок 1"/>
          <p:cNvSpPr txBox="1">
            <a:spLocks/>
          </p:cNvSpPr>
          <p:nvPr/>
        </p:nvSpPr>
        <p:spPr>
          <a:xfrm>
            <a:off x="3831021" y="297810"/>
            <a:ext cx="8004575"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Check Point</a:t>
            </a:r>
            <a:endParaRPr lang="ru-RU" dirty="0">
              <a:solidFill>
                <a:schemeClr val="accent5"/>
              </a:solidFill>
            </a:endParaRPr>
          </a:p>
        </p:txBody>
      </p:sp>
      <p:sp>
        <p:nvSpPr>
          <p:cNvPr id="13" name="Подзаголовок 4"/>
          <p:cNvSpPr txBox="1">
            <a:spLocks/>
          </p:cNvSpPr>
          <p:nvPr/>
        </p:nvSpPr>
        <p:spPr>
          <a:xfrm>
            <a:off x="395055" y="1298744"/>
            <a:ext cx="11378110" cy="7225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marL="0" lvl="2" algn="just">
              <a:lnSpc>
                <a:spcPct val="100000"/>
              </a:lnSpc>
            </a:pPr>
            <a:r>
              <a:rPr lang="en-US" sz="3000" dirty="0">
                <a:solidFill>
                  <a:schemeClr val="accent5"/>
                </a:solidFill>
                <a:latin typeface="+mj-lt"/>
                <a:cs typeface="Courier New" panose="02070309020205020404" pitchFamily="49" charset="0"/>
              </a:rPr>
              <a:t>	</a:t>
            </a:r>
            <a:r>
              <a:rPr lang="en-US" sz="3000" dirty="0" smtClean="0">
                <a:solidFill>
                  <a:schemeClr val="accent5"/>
                </a:solidFill>
                <a:latin typeface="+mj-lt"/>
                <a:cs typeface="Courier New" panose="02070309020205020404" pitchFamily="49" charset="0"/>
              </a:rPr>
              <a:t>Identify and fix the errors in the following code:</a:t>
            </a:r>
          </a:p>
        </p:txBody>
      </p:sp>
      <p:pic>
        <p:nvPicPr>
          <p:cNvPr id="2" name="Picture 1"/>
          <p:cNvPicPr>
            <a:picLocks noChangeAspect="1"/>
          </p:cNvPicPr>
          <p:nvPr/>
        </p:nvPicPr>
        <p:blipFill rotWithShape="1">
          <a:blip r:embed="rId3"/>
          <a:srcRect l="12395" t="15625" r="54809" b="23849"/>
          <a:stretch/>
        </p:blipFill>
        <p:spPr>
          <a:xfrm>
            <a:off x="1860415" y="2021306"/>
            <a:ext cx="4661453" cy="4836694"/>
          </a:xfrm>
          <a:prstGeom prst="rect">
            <a:avLst/>
          </a:prstGeom>
        </p:spPr>
      </p:pic>
    </p:spTree>
    <p:extLst>
      <p:ext uri="{BB962C8B-B14F-4D97-AF65-F5344CB8AC3E}">
        <p14:creationId xmlns:p14="http://schemas.microsoft.com/office/powerpoint/2010/main" val="41513814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5325979" y="297810"/>
            <a:ext cx="6509617"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Check Point</a:t>
            </a:r>
            <a:endParaRPr lang="ru-RU" dirty="0">
              <a:solidFill>
                <a:schemeClr val="accent5"/>
              </a:solidFill>
            </a:endParaRPr>
          </a:p>
        </p:txBody>
      </p:sp>
      <p:sp>
        <p:nvSpPr>
          <p:cNvPr id="10" name="Подзаголовок 4"/>
          <p:cNvSpPr txBox="1">
            <a:spLocks/>
          </p:cNvSpPr>
          <p:nvPr/>
        </p:nvSpPr>
        <p:spPr>
          <a:xfrm>
            <a:off x="332627" y="1490039"/>
            <a:ext cx="11502968" cy="60883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gn="just"/>
            <a:r>
              <a:rPr lang="en-US" sz="3000" dirty="0">
                <a:solidFill>
                  <a:schemeClr val="tx1"/>
                </a:solidFill>
                <a:latin typeface="+mj-lt"/>
                <a:cs typeface="Courier New" panose="02070309020205020404" pitchFamily="49" charset="0"/>
              </a:rPr>
              <a:t>	</a:t>
            </a:r>
            <a:r>
              <a:rPr lang="en-US" sz="3000" dirty="0" smtClean="0">
                <a:solidFill>
                  <a:schemeClr val="accent5"/>
                </a:solidFill>
                <a:latin typeface="+mj-lt"/>
                <a:cs typeface="Courier New" panose="02070309020205020404" pitchFamily="49" charset="0"/>
              </a:rPr>
              <a:t>What is wrong with the following programs?</a:t>
            </a:r>
            <a:endParaRPr lang="en-US" sz="3000" dirty="0" smtClean="0">
              <a:solidFill>
                <a:schemeClr val="tx1"/>
              </a:solidFill>
              <a:latin typeface="+mj-lt"/>
              <a:cs typeface="Courier New" panose="02070309020205020404" pitchFamily="49" charset="0"/>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3"/>
          <a:srcRect l="13258" t="15543" r="55301" b="67489"/>
          <a:stretch/>
        </p:blipFill>
        <p:spPr>
          <a:xfrm>
            <a:off x="2280683" y="2373021"/>
            <a:ext cx="6876928" cy="20866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8529496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5325979" y="297810"/>
            <a:ext cx="6509617"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Nested Loops</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cdn3.vox-cdn.com/thumbor/jGLnhh0oTpF0oU_zA2CAIaw3uLY=/cdn0.vox-cdn.com/uploads/chorus_asset/file/3916794/xps13-44.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2155" y="1325350"/>
            <a:ext cx="853440" cy="6400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Таблица 11"/>
          <p:cNvGraphicFramePr>
            <a:graphicFrameLocks noGrp="1"/>
          </p:cNvGraphicFramePr>
          <p:nvPr>
            <p:extLst>
              <p:ext uri="{D42A27DB-BD31-4B8C-83A1-F6EECF244321}">
                <p14:modId xmlns:p14="http://schemas.microsoft.com/office/powerpoint/2010/main" val="4044355180"/>
              </p:ext>
            </p:extLst>
          </p:nvPr>
        </p:nvGraphicFramePr>
        <p:xfrm>
          <a:off x="5150182" y="1325350"/>
          <a:ext cx="5831973" cy="3583534"/>
        </p:xfrm>
        <a:graphic>
          <a:graphicData uri="http://schemas.openxmlformats.org/drawingml/2006/table">
            <a:tbl>
              <a:tblPr firstRow="1" bandRow="1">
                <a:tableStyleId>{3B4B98B0-60AC-42C2-AFA5-B58CD77FA1E5}</a:tableStyleId>
              </a:tblPr>
              <a:tblGrid>
                <a:gridCol w="5831973">
                  <a:extLst>
                    <a:ext uri="{9D8B030D-6E8A-4147-A177-3AD203B41FA5}">
                      <a16:colId xmlns:a16="http://schemas.microsoft.com/office/drawing/2014/main" val="20000"/>
                    </a:ext>
                  </a:extLst>
                </a:gridCol>
              </a:tblGrid>
              <a:tr h="3583534">
                <a:tc>
                  <a:txBody>
                    <a:bodyPr/>
                    <a:lstStyle/>
                    <a:p>
                      <a:r>
                        <a:rPr lang="en-US" b="0" dirty="0" smtClean="0">
                          <a:latin typeface="Courier New" panose="02070309020205020404" pitchFamily="49" charset="0"/>
                          <a:cs typeface="Courier New" panose="02070309020205020404" pitchFamily="49" charset="0"/>
                        </a:rPr>
                        <a:t> Multiplication Table</a:t>
                      </a:r>
                    </a:p>
                    <a:p>
                      <a:r>
                        <a:rPr lang="en-US" b="0" dirty="0" smtClean="0">
                          <a:latin typeface="Courier New" panose="02070309020205020404" pitchFamily="49" charset="0"/>
                          <a:cs typeface="Courier New" panose="02070309020205020404" pitchFamily="49" charset="0"/>
                        </a:rPr>
                        <a:t>--------------------------------</a:t>
                      </a:r>
                    </a:p>
                    <a:p>
                      <a:r>
                        <a:rPr lang="en-US" b="0" dirty="0" smtClean="0">
                          <a:latin typeface="Courier New" panose="02070309020205020404" pitchFamily="49" charset="0"/>
                          <a:cs typeface="Courier New" panose="02070309020205020404" pitchFamily="49" charset="0"/>
                        </a:rPr>
                        <a:t>  |   1  2  3  4  5  6  7  8  9</a:t>
                      </a:r>
                    </a:p>
                    <a:p>
                      <a:r>
                        <a:rPr lang="en-US" b="0" dirty="0" smtClean="0">
                          <a:latin typeface="Courier New" panose="02070309020205020404" pitchFamily="49" charset="0"/>
                          <a:cs typeface="Courier New" panose="02070309020205020404" pitchFamily="49" charset="0"/>
                        </a:rPr>
                        <a:t>1 |   1  2  3  4  5  6  7  8  9</a:t>
                      </a:r>
                    </a:p>
                    <a:p>
                      <a:r>
                        <a:rPr lang="en-US" b="0" dirty="0" smtClean="0">
                          <a:latin typeface="Courier New" panose="02070309020205020404" pitchFamily="49" charset="0"/>
                          <a:cs typeface="Courier New" panose="02070309020205020404" pitchFamily="49" charset="0"/>
                        </a:rPr>
                        <a:t>2 |   2  4  6  8 10 12 14 16 18</a:t>
                      </a:r>
                    </a:p>
                    <a:p>
                      <a:r>
                        <a:rPr lang="en-US" b="0" dirty="0" smtClean="0">
                          <a:latin typeface="Courier New" panose="02070309020205020404" pitchFamily="49" charset="0"/>
                          <a:cs typeface="Courier New" panose="02070309020205020404" pitchFamily="49" charset="0"/>
                        </a:rPr>
                        <a:t>3 |   3  6  9 12 15 18 21 24 27</a:t>
                      </a:r>
                    </a:p>
                    <a:p>
                      <a:r>
                        <a:rPr lang="en-US" b="0" dirty="0" smtClean="0">
                          <a:latin typeface="Courier New" panose="02070309020205020404" pitchFamily="49" charset="0"/>
                          <a:cs typeface="Courier New" panose="02070309020205020404" pitchFamily="49" charset="0"/>
                        </a:rPr>
                        <a:t>4 |   4  8 12 16 20 24 28 32 36</a:t>
                      </a:r>
                    </a:p>
                    <a:p>
                      <a:r>
                        <a:rPr lang="en-US" b="0" dirty="0" smtClean="0">
                          <a:latin typeface="Courier New" panose="02070309020205020404" pitchFamily="49" charset="0"/>
                          <a:cs typeface="Courier New" panose="02070309020205020404" pitchFamily="49" charset="0"/>
                        </a:rPr>
                        <a:t>5 |   5 10 15 20 25 30 35 40 45</a:t>
                      </a:r>
                    </a:p>
                    <a:p>
                      <a:r>
                        <a:rPr lang="en-US" b="0" dirty="0" smtClean="0">
                          <a:latin typeface="Courier New" panose="02070309020205020404" pitchFamily="49" charset="0"/>
                          <a:cs typeface="Courier New" panose="02070309020205020404" pitchFamily="49" charset="0"/>
                        </a:rPr>
                        <a:t>6 |   6 12 18 24 30 36 42 48 54</a:t>
                      </a:r>
                    </a:p>
                    <a:p>
                      <a:r>
                        <a:rPr lang="en-US" b="0" dirty="0" smtClean="0">
                          <a:latin typeface="Courier New" panose="02070309020205020404" pitchFamily="49" charset="0"/>
                          <a:cs typeface="Courier New" panose="02070309020205020404" pitchFamily="49" charset="0"/>
                        </a:rPr>
                        <a:t>7 |   7 14 21 28 35 42 49 56 63</a:t>
                      </a:r>
                    </a:p>
                    <a:p>
                      <a:r>
                        <a:rPr lang="en-US" b="0" dirty="0" smtClean="0">
                          <a:latin typeface="Courier New" panose="02070309020205020404" pitchFamily="49" charset="0"/>
                          <a:cs typeface="Courier New" panose="02070309020205020404" pitchFamily="49" charset="0"/>
                        </a:rPr>
                        <a:t>8 |   8 16 24 32 40 48 56 64 72</a:t>
                      </a:r>
                    </a:p>
                    <a:p>
                      <a:r>
                        <a:rPr lang="en-US" b="0" dirty="0" smtClean="0">
                          <a:latin typeface="Courier New" panose="02070309020205020404" pitchFamily="49" charset="0"/>
                          <a:cs typeface="Courier New" panose="02070309020205020404" pitchFamily="49" charset="0"/>
                        </a:rPr>
                        <a:t>9 |   9 18 27 36 45 54 63 72 81</a:t>
                      </a:r>
                      <a:endParaRPr lang="ru-RU" b="0" dirty="0">
                        <a:latin typeface="Courier New" panose="02070309020205020404" pitchFamily="49" charset="0"/>
                        <a:cs typeface="Courier New" panose="02070309020205020404" pitchFamily="49" charset="0"/>
                      </a:endParaRPr>
                    </a:p>
                  </a:txBody>
                  <a:tcPr>
                    <a:solidFill>
                      <a:schemeClr val="bg2"/>
                    </a:solidFill>
                  </a:tcPr>
                </a:tc>
                <a:extLst>
                  <a:ext uri="{0D108BD9-81ED-4DB2-BD59-A6C34878D82A}">
                    <a16:rowId xmlns:a16="http://schemas.microsoft.com/office/drawing/2014/main" val="10000"/>
                  </a:ext>
                </a:extLst>
              </a:tr>
            </a:tbl>
          </a:graphicData>
        </a:graphic>
      </p:graphicFrame>
      <p:pic>
        <p:nvPicPr>
          <p:cNvPr id="5" name="Picture 4"/>
          <p:cNvPicPr>
            <a:picLocks noChangeAspect="1"/>
          </p:cNvPicPr>
          <p:nvPr/>
        </p:nvPicPr>
        <p:blipFill rotWithShape="1">
          <a:blip r:embed="rId4"/>
          <a:srcRect l="12395" t="15625" r="52466" b="8717"/>
          <a:stretch/>
        </p:blipFill>
        <p:spPr>
          <a:xfrm>
            <a:off x="332627" y="1323474"/>
            <a:ext cx="4572001" cy="5534526"/>
          </a:xfrm>
          <a:prstGeom prst="rect">
            <a:avLst/>
          </a:prstGeom>
        </p:spPr>
      </p:pic>
    </p:spTree>
    <p:extLst>
      <p:ext uri="{BB962C8B-B14F-4D97-AF65-F5344CB8AC3E}">
        <p14:creationId xmlns:p14="http://schemas.microsoft.com/office/powerpoint/2010/main" val="6239263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7136780" y="297810"/>
            <a:ext cx="4698816"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The </a:t>
            </a:r>
            <a:r>
              <a:rPr lang="en-US" b="1" dirty="0" smtClean="0">
                <a:solidFill>
                  <a:schemeClr val="accent5"/>
                </a:solidFill>
              </a:rPr>
              <a:t>while </a:t>
            </a:r>
            <a:r>
              <a:rPr lang="en-US" dirty="0" smtClean="0">
                <a:solidFill>
                  <a:schemeClr val="accent5"/>
                </a:solidFill>
              </a:rPr>
              <a:t>Loop</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p:cNvGrpSpPr/>
          <p:nvPr/>
        </p:nvGrpSpPr>
        <p:grpSpPr>
          <a:xfrm>
            <a:off x="998672" y="1632907"/>
            <a:ext cx="2874758" cy="3911550"/>
            <a:chOff x="998671" y="1632907"/>
            <a:chExt cx="2891101" cy="3872555"/>
          </a:xfrm>
        </p:grpSpPr>
        <p:grpSp>
          <p:nvGrpSpPr>
            <p:cNvPr id="42" name="Group 41"/>
            <p:cNvGrpSpPr/>
            <p:nvPr/>
          </p:nvGrpSpPr>
          <p:grpSpPr>
            <a:xfrm>
              <a:off x="998671" y="1794839"/>
              <a:ext cx="2891101" cy="3575447"/>
              <a:chOff x="385011" y="1556084"/>
              <a:chExt cx="3126044" cy="3988373"/>
            </a:xfrm>
          </p:grpSpPr>
          <p:cxnSp>
            <p:nvCxnSpPr>
              <p:cNvPr id="14" name="Straight Arrow Connector 13"/>
              <p:cNvCxnSpPr/>
              <p:nvPr/>
            </p:nvCxnSpPr>
            <p:spPr>
              <a:xfrm>
                <a:off x="1608271" y="1556084"/>
                <a:ext cx="0"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Flowchart: Decision 15"/>
              <p:cNvSpPr/>
              <p:nvPr/>
            </p:nvSpPr>
            <p:spPr>
              <a:xfrm>
                <a:off x="385011" y="2085474"/>
                <a:ext cx="2454443" cy="1524000"/>
              </a:xfrm>
              <a:prstGeom prst="flowChartDecision">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Loop-continuation-condition?</a:t>
                </a:r>
                <a:endParaRPr lang="ru-RU" sz="1400" dirty="0"/>
              </a:p>
            </p:txBody>
          </p:sp>
          <p:cxnSp>
            <p:nvCxnSpPr>
              <p:cNvPr id="18" name="Straight Arrow Connector 17"/>
              <p:cNvCxnSpPr/>
              <p:nvPr/>
            </p:nvCxnSpPr>
            <p:spPr>
              <a:xfrm flipH="1">
                <a:off x="1608271" y="3609474"/>
                <a:ext cx="3962" cy="56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77829" y="4170947"/>
                <a:ext cx="1860884" cy="5778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400" dirty="0" smtClean="0"/>
                  <a:t>Statements(s)</a:t>
                </a:r>
              </a:p>
              <a:p>
                <a:pPr algn="ctr"/>
                <a:r>
                  <a:rPr lang="en-US" sz="1400" dirty="0" smtClean="0"/>
                  <a:t>(loop body)</a:t>
                </a:r>
                <a:endParaRPr lang="ru-RU" sz="1400" dirty="0"/>
              </a:p>
            </p:txBody>
          </p:sp>
          <p:cxnSp>
            <p:nvCxnSpPr>
              <p:cNvPr id="21" name="Elbow Connector 20"/>
              <p:cNvCxnSpPr>
                <a:stCxn id="19" idx="1"/>
              </p:cNvCxnSpPr>
              <p:nvPr/>
            </p:nvCxnSpPr>
            <p:spPr>
              <a:xfrm rot="10800000" flipH="1">
                <a:off x="677828" y="1738298"/>
                <a:ext cx="930442" cy="2721562"/>
              </a:xfrm>
              <a:prstGeom prst="bentConnector4">
                <a:avLst>
                  <a:gd name="adj1" fmla="val -55554"/>
                  <a:gd name="adj2" fmla="val 9948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p:cNvCxnSpPr/>
              <p:nvPr/>
            </p:nvCxnSpPr>
            <p:spPr>
              <a:xfrm flipH="1">
                <a:off x="1608271" y="2847474"/>
                <a:ext cx="1231183" cy="2696983"/>
              </a:xfrm>
              <a:prstGeom prst="bentConnector4">
                <a:avLst>
                  <a:gd name="adj1" fmla="val -71618"/>
                  <a:gd name="adj2" fmla="val 8350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2941054" y="2525489"/>
                <a:ext cx="570001" cy="339899"/>
              </a:xfrm>
              <a:prstGeom prst="rect">
                <a:avLst/>
              </a:prstGeom>
              <a:noFill/>
            </p:spPr>
            <p:txBody>
              <a:bodyPr wrap="none" rtlCol="0">
                <a:spAutoFit/>
              </a:bodyPr>
              <a:lstStyle/>
              <a:p>
                <a:r>
                  <a:rPr lang="en-US" sz="1400" dirty="0" smtClean="0"/>
                  <a:t>false</a:t>
                </a:r>
                <a:endParaRPr lang="ru-RU" sz="1400" dirty="0"/>
              </a:p>
            </p:txBody>
          </p:sp>
          <p:sp>
            <p:nvSpPr>
              <p:cNvPr id="41" name="TextBox 40"/>
              <p:cNvSpPr txBox="1"/>
              <p:nvPr/>
            </p:nvSpPr>
            <p:spPr>
              <a:xfrm>
                <a:off x="1016936" y="3711204"/>
                <a:ext cx="535488" cy="339899"/>
              </a:xfrm>
              <a:prstGeom prst="rect">
                <a:avLst/>
              </a:prstGeom>
              <a:noFill/>
            </p:spPr>
            <p:txBody>
              <a:bodyPr wrap="none" rtlCol="0">
                <a:spAutoFit/>
              </a:bodyPr>
              <a:lstStyle/>
              <a:p>
                <a:r>
                  <a:rPr lang="en-US" sz="1400" dirty="0" smtClean="0"/>
                  <a:t>true</a:t>
                </a:r>
                <a:endParaRPr lang="ru-RU" sz="1400" dirty="0"/>
              </a:p>
            </p:txBody>
          </p:sp>
        </p:grpSp>
        <p:sp>
          <p:nvSpPr>
            <p:cNvPr id="43" name="Oval 42"/>
            <p:cNvSpPr/>
            <p:nvPr/>
          </p:nvSpPr>
          <p:spPr>
            <a:xfrm>
              <a:off x="2048689" y="5360319"/>
              <a:ext cx="133254" cy="1451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Oval 43"/>
            <p:cNvSpPr/>
            <p:nvPr/>
          </p:nvSpPr>
          <p:spPr>
            <a:xfrm>
              <a:off x="2070625" y="1632907"/>
              <a:ext cx="133254" cy="1451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68" name="Group 67"/>
          <p:cNvGrpSpPr/>
          <p:nvPr/>
        </p:nvGrpSpPr>
        <p:grpSpPr>
          <a:xfrm>
            <a:off x="8011885" y="1490039"/>
            <a:ext cx="3216017" cy="4054416"/>
            <a:chOff x="6270171" y="1490040"/>
            <a:chExt cx="3216017" cy="4054416"/>
          </a:xfrm>
        </p:grpSpPr>
        <p:grpSp>
          <p:nvGrpSpPr>
            <p:cNvPr id="48" name="Group 47"/>
            <p:cNvGrpSpPr/>
            <p:nvPr/>
          </p:nvGrpSpPr>
          <p:grpSpPr>
            <a:xfrm>
              <a:off x="6270171" y="1796469"/>
              <a:ext cx="3216017" cy="3747987"/>
              <a:chOff x="655472" y="1794839"/>
              <a:chExt cx="3234300" cy="3710623"/>
            </a:xfrm>
          </p:grpSpPr>
          <p:grpSp>
            <p:nvGrpSpPr>
              <p:cNvPr id="49" name="Group 48"/>
              <p:cNvGrpSpPr/>
              <p:nvPr/>
            </p:nvGrpSpPr>
            <p:grpSpPr>
              <a:xfrm>
                <a:off x="655472" y="1794839"/>
                <a:ext cx="3234300" cy="3575447"/>
                <a:chOff x="13922" y="1556084"/>
                <a:chExt cx="3497133" cy="3988373"/>
              </a:xfrm>
            </p:grpSpPr>
            <p:cxnSp>
              <p:nvCxnSpPr>
                <p:cNvPr id="52" name="Straight Arrow Connector 51"/>
                <p:cNvCxnSpPr/>
                <p:nvPr/>
              </p:nvCxnSpPr>
              <p:spPr>
                <a:xfrm>
                  <a:off x="1418879" y="1556084"/>
                  <a:ext cx="0" cy="52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Flowchart: Decision 52"/>
                <p:cNvSpPr/>
                <p:nvPr/>
              </p:nvSpPr>
              <p:spPr>
                <a:xfrm>
                  <a:off x="13923" y="2085474"/>
                  <a:ext cx="2825531" cy="1524000"/>
                </a:xfrm>
                <a:prstGeom prst="flowChartDecision">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(count &lt; 100)?</a:t>
                  </a:r>
                  <a:endParaRPr lang="ru-RU" sz="1400" dirty="0"/>
                </a:p>
              </p:txBody>
            </p:sp>
            <p:cxnSp>
              <p:nvCxnSpPr>
                <p:cNvPr id="54" name="Straight Arrow Connector 53"/>
                <p:cNvCxnSpPr/>
                <p:nvPr/>
              </p:nvCxnSpPr>
              <p:spPr>
                <a:xfrm flipH="1">
                  <a:off x="1418879" y="3593319"/>
                  <a:ext cx="3963" cy="56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13923" y="4170947"/>
                  <a:ext cx="2833226" cy="5778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err="1" smtClean="0"/>
                    <a:t>cout</a:t>
                  </a:r>
                  <a:r>
                    <a:rPr lang="en-US" sz="1400" dirty="0" smtClean="0"/>
                    <a:t> &lt;&lt; “Welcome to C++!\n”;</a:t>
                  </a:r>
                </a:p>
                <a:p>
                  <a:r>
                    <a:rPr lang="en-US" sz="1400" dirty="0" smtClean="0"/>
                    <a:t>count++;</a:t>
                  </a:r>
                  <a:endParaRPr lang="ru-RU" sz="1400" dirty="0"/>
                </a:p>
              </p:txBody>
            </p:sp>
            <p:cxnSp>
              <p:nvCxnSpPr>
                <p:cNvPr id="56" name="Elbow Connector 55"/>
                <p:cNvCxnSpPr>
                  <a:stCxn id="55" idx="1"/>
                </p:cNvCxnSpPr>
                <p:nvPr/>
              </p:nvCxnSpPr>
              <p:spPr>
                <a:xfrm rot="10800000" flipH="1">
                  <a:off x="13922" y="1738298"/>
                  <a:ext cx="1404956" cy="2721562"/>
                </a:xfrm>
                <a:prstGeom prst="bentConnector4">
                  <a:avLst>
                    <a:gd name="adj1" fmla="val -17693"/>
                    <a:gd name="adj2" fmla="val 9948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p:cNvCxnSpPr/>
                <p:nvPr/>
              </p:nvCxnSpPr>
              <p:spPr>
                <a:xfrm flipH="1">
                  <a:off x="1608271" y="2847474"/>
                  <a:ext cx="1231183" cy="2696983"/>
                </a:xfrm>
                <a:prstGeom prst="bentConnector4">
                  <a:avLst>
                    <a:gd name="adj1" fmla="val -71618"/>
                    <a:gd name="adj2" fmla="val 8350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2941054" y="2525489"/>
                  <a:ext cx="570001" cy="339899"/>
                </a:xfrm>
                <a:prstGeom prst="rect">
                  <a:avLst/>
                </a:prstGeom>
                <a:noFill/>
              </p:spPr>
              <p:txBody>
                <a:bodyPr wrap="none" rtlCol="0">
                  <a:spAutoFit/>
                </a:bodyPr>
                <a:lstStyle/>
                <a:p>
                  <a:r>
                    <a:rPr lang="en-US" sz="1400" dirty="0" smtClean="0"/>
                    <a:t>false</a:t>
                  </a:r>
                  <a:endParaRPr lang="ru-RU" sz="1400" dirty="0"/>
                </a:p>
              </p:txBody>
            </p:sp>
            <p:sp>
              <p:nvSpPr>
                <p:cNvPr id="59" name="TextBox 58"/>
                <p:cNvSpPr txBox="1"/>
                <p:nvPr/>
              </p:nvSpPr>
              <p:spPr>
                <a:xfrm>
                  <a:off x="806111" y="3711204"/>
                  <a:ext cx="535488" cy="339899"/>
                </a:xfrm>
                <a:prstGeom prst="rect">
                  <a:avLst/>
                </a:prstGeom>
                <a:noFill/>
              </p:spPr>
              <p:txBody>
                <a:bodyPr wrap="none" rtlCol="0">
                  <a:spAutoFit/>
                </a:bodyPr>
                <a:lstStyle/>
                <a:p>
                  <a:r>
                    <a:rPr lang="en-US" sz="1400" dirty="0" smtClean="0"/>
                    <a:t>true</a:t>
                  </a:r>
                  <a:endParaRPr lang="ru-RU" sz="1400" dirty="0"/>
                </a:p>
              </p:txBody>
            </p:sp>
          </p:grpSp>
          <p:sp>
            <p:nvSpPr>
              <p:cNvPr id="50" name="Oval 49"/>
              <p:cNvSpPr/>
              <p:nvPr/>
            </p:nvSpPr>
            <p:spPr>
              <a:xfrm>
                <a:off x="2063285" y="5360319"/>
                <a:ext cx="133254" cy="1451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67" name="TextBox 66"/>
            <p:cNvSpPr txBox="1"/>
            <p:nvPr/>
          </p:nvSpPr>
          <p:spPr>
            <a:xfrm>
              <a:off x="7093235" y="1490040"/>
              <a:ext cx="947678"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smtClean="0"/>
                <a:t>count = 0;</a:t>
              </a:r>
              <a:endParaRPr lang="ru-RU" sz="1400" dirty="0"/>
            </a:p>
          </p:txBody>
        </p:sp>
      </p:grpSp>
      <p:sp>
        <p:nvSpPr>
          <p:cNvPr id="69" name="Подзаголовок 4"/>
          <p:cNvSpPr>
            <a:spLocks noGrp="1"/>
          </p:cNvSpPr>
          <p:nvPr>
            <p:ph type="subTitle" idx="1"/>
          </p:nvPr>
        </p:nvSpPr>
        <p:spPr>
          <a:xfrm>
            <a:off x="526357" y="5624218"/>
            <a:ext cx="11502968" cy="1149045"/>
          </a:xfrm>
        </p:spPr>
        <p:txBody>
          <a:bodyPr>
            <a:normAutofit/>
          </a:bodyPr>
          <a:lstStyle/>
          <a:p>
            <a:pPr algn="just"/>
            <a:r>
              <a:rPr lang="en-US" sz="3000" dirty="0" smtClean="0">
                <a:solidFill>
                  <a:schemeClr val="accent5">
                    <a:lumMod val="75000"/>
                  </a:schemeClr>
                </a:solidFill>
                <a:latin typeface="+mj-lt"/>
              </a:rPr>
              <a:t>The </a:t>
            </a:r>
            <a:r>
              <a:rPr lang="en-US" sz="3000" b="1" dirty="0" smtClean="0">
                <a:solidFill>
                  <a:schemeClr val="accent5">
                    <a:lumMod val="75000"/>
                  </a:schemeClr>
                </a:solidFill>
                <a:latin typeface="+mj-lt"/>
              </a:rPr>
              <a:t>while</a:t>
            </a:r>
            <a:r>
              <a:rPr lang="en-US" sz="3000" dirty="0" smtClean="0">
                <a:solidFill>
                  <a:schemeClr val="accent5">
                    <a:lumMod val="75000"/>
                  </a:schemeClr>
                </a:solidFill>
                <a:latin typeface="+mj-lt"/>
              </a:rPr>
              <a:t> loop repeatedly executes the statements in the loop body when the </a:t>
            </a:r>
            <a:r>
              <a:rPr lang="en-US" sz="3000" b="1" dirty="0" smtClean="0">
                <a:solidFill>
                  <a:schemeClr val="accent5">
                    <a:lumMod val="75000"/>
                  </a:schemeClr>
                </a:solidFill>
                <a:latin typeface="+mj-lt"/>
              </a:rPr>
              <a:t>loop-continuation-condition</a:t>
            </a:r>
            <a:r>
              <a:rPr lang="en-US" sz="3000" dirty="0" smtClean="0">
                <a:solidFill>
                  <a:schemeClr val="accent5">
                    <a:lumMod val="75000"/>
                  </a:schemeClr>
                </a:solidFill>
                <a:latin typeface="+mj-lt"/>
              </a:rPr>
              <a:t> evaluates to </a:t>
            </a:r>
            <a:r>
              <a:rPr lang="en-US" sz="3000" b="1" dirty="0" smtClean="0">
                <a:solidFill>
                  <a:schemeClr val="accent5">
                    <a:lumMod val="75000"/>
                  </a:schemeClr>
                </a:solidFill>
                <a:latin typeface="+mj-lt"/>
              </a:rPr>
              <a:t>true</a:t>
            </a:r>
            <a:endParaRPr lang="en-US" sz="3000" dirty="0" smtClean="0">
              <a:solidFill>
                <a:schemeClr val="accent5">
                  <a:lumMod val="75000"/>
                </a:schemeClr>
              </a:solidFill>
              <a:latin typeface="+mj-lt"/>
            </a:endParaRPr>
          </a:p>
        </p:txBody>
      </p:sp>
    </p:spTree>
    <p:extLst>
      <p:ext uri="{BB962C8B-B14F-4D97-AF65-F5344CB8AC3E}">
        <p14:creationId xmlns:p14="http://schemas.microsoft.com/office/powerpoint/2010/main" val="361076205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5325979" y="297810"/>
            <a:ext cx="6509617"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Note</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13" name="Подзаголовок 4"/>
          <p:cNvSpPr txBox="1">
            <a:spLocks/>
          </p:cNvSpPr>
          <p:nvPr/>
        </p:nvSpPr>
        <p:spPr>
          <a:xfrm>
            <a:off x="332627" y="1490039"/>
            <a:ext cx="11502968" cy="102857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gn="just"/>
            <a:r>
              <a:rPr lang="en-US" sz="3000" dirty="0" smtClean="0">
                <a:solidFill>
                  <a:schemeClr val="tx1"/>
                </a:solidFill>
                <a:latin typeface="+mj-lt"/>
                <a:cs typeface="Courier New" panose="02070309020205020404" pitchFamily="49" charset="0"/>
              </a:rPr>
              <a:t>	</a:t>
            </a:r>
            <a:r>
              <a:rPr lang="en-US" sz="3000" dirty="0" smtClean="0">
                <a:solidFill>
                  <a:schemeClr val="accent5"/>
                </a:solidFill>
                <a:latin typeface="+mj-lt"/>
                <a:cs typeface="Courier New" panose="02070309020205020404" pitchFamily="49" charset="0"/>
              </a:rPr>
              <a:t>Be aware that a nested loop may take a long time to run. Consider the following loop nested in three levels:</a:t>
            </a:r>
            <a:endParaRPr lang="en-US" sz="3000" dirty="0" smtClean="0">
              <a:solidFill>
                <a:schemeClr val="tx1"/>
              </a:solidFill>
              <a:latin typeface="+mj-lt"/>
              <a:cs typeface="Courier New" panose="02070309020205020404" pitchFamily="49" charset="0"/>
            </a:endParaRPr>
          </a:p>
        </p:txBody>
      </p:sp>
      <p:pic>
        <p:nvPicPr>
          <p:cNvPr id="2" name="Picture 1"/>
          <p:cNvPicPr>
            <a:picLocks noChangeAspect="1"/>
          </p:cNvPicPr>
          <p:nvPr/>
        </p:nvPicPr>
        <p:blipFill rotWithShape="1">
          <a:blip r:embed="rId3"/>
          <a:srcRect l="15848" t="15625" r="52096" b="69901"/>
          <a:stretch/>
        </p:blipFill>
        <p:spPr>
          <a:xfrm>
            <a:off x="2747353" y="2671011"/>
            <a:ext cx="6673515" cy="1694046"/>
          </a:xfrm>
          <a:prstGeom prst="rect">
            <a:avLst/>
          </a:prstGeom>
        </p:spPr>
      </p:pic>
      <mc:AlternateContent xmlns:mc="http://schemas.openxmlformats.org/markup-compatibility/2006" xmlns:a14="http://schemas.microsoft.com/office/drawing/2010/main">
        <mc:Choice Requires="a14">
          <p:sp>
            <p:nvSpPr>
              <p:cNvPr id="15" name="Подзаголовок 4"/>
              <p:cNvSpPr txBox="1">
                <a:spLocks/>
              </p:cNvSpPr>
              <p:nvPr/>
            </p:nvSpPr>
            <p:spPr>
              <a:xfrm>
                <a:off x="332627" y="4517457"/>
                <a:ext cx="11502968" cy="137801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gn="just"/>
                <a:r>
                  <a:rPr lang="en-US" sz="3000" dirty="0" smtClean="0">
                    <a:solidFill>
                      <a:schemeClr val="tx1"/>
                    </a:solidFill>
                    <a:latin typeface="+mj-lt"/>
                    <a:cs typeface="Courier New" panose="02070309020205020404" pitchFamily="49" charset="0"/>
                  </a:rPr>
                  <a:t>	</a:t>
                </a:r>
                <a:r>
                  <a:rPr lang="en-US" sz="3000" dirty="0" smtClean="0">
                    <a:solidFill>
                      <a:schemeClr val="accent5"/>
                    </a:solidFill>
                    <a:latin typeface="+mj-lt"/>
                    <a:cs typeface="Courier New" panose="02070309020205020404" pitchFamily="49" charset="0"/>
                  </a:rPr>
                  <a:t>The action is performed 1 trillion times. If it takes 1 microsecond to perform the action, the total time to run the loop would be more than 277 hours. Note that 1 microsecond is one millionth (</a:t>
                </a:r>
                <a14:m>
                  <m:oMath xmlns:m="http://schemas.openxmlformats.org/officeDocument/2006/math">
                    <m:sSup>
                      <m:sSupPr>
                        <m:ctrlPr>
                          <a:rPr lang="en-US" sz="3000" i="1" smtClean="0">
                            <a:solidFill>
                              <a:schemeClr val="accent5"/>
                            </a:solidFill>
                            <a:latin typeface="Cambria Math" panose="02040503050406030204" pitchFamily="18" charset="0"/>
                            <a:cs typeface="Courier New" panose="02070309020205020404" pitchFamily="49" charset="0"/>
                          </a:rPr>
                        </m:ctrlPr>
                      </m:sSupPr>
                      <m:e>
                        <m:r>
                          <a:rPr lang="en-US" sz="3000" b="0" i="1" smtClean="0">
                            <a:solidFill>
                              <a:schemeClr val="accent5"/>
                            </a:solidFill>
                            <a:latin typeface="Cambria Math" panose="02040503050406030204" pitchFamily="18" charset="0"/>
                            <a:cs typeface="Courier New" panose="02070309020205020404" pitchFamily="49" charset="0"/>
                          </a:rPr>
                          <m:t>10</m:t>
                        </m:r>
                      </m:e>
                      <m:sup>
                        <m:r>
                          <a:rPr lang="en-US" sz="3000" b="0" i="1" smtClean="0">
                            <a:solidFill>
                              <a:schemeClr val="accent5"/>
                            </a:solidFill>
                            <a:latin typeface="Cambria Math" panose="02040503050406030204" pitchFamily="18" charset="0"/>
                            <a:cs typeface="Courier New" panose="02070309020205020404" pitchFamily="49" charset="0"/>
                          </a:rPr>
                          <m:t>−6</m:t>
                        </m:r>
                      </m:sup>
                    </m:sSup>
                  </m:oMath>
                </a14:m>
                <a:r>
                  <a:rPr lang="en-US" sz="3000" dirty="0" smtClean="0">
                    <a:solidFill>
                      <a:schemeClr val="accent5"/>
                    </a:solidFill>
                    <a:latin typeface="+mj-lt"/>
                    <a:cs typeface="Courier New" panose="02070309020205020404" pitchFamily="49" charset="0"/>
                  </a:rPr>
                  <a:t>) of a second.</a:t>
                </a:r>
                <a:endParaRPr lang="en-US" sz="3000" dirty="0" smtClean="0">
                  <a:solidFill>
                    <a:schemeClr val="tx1"/>
                  </a:solidFill>
                  <a:latin typeface="+mj-lt"/>
                  <a:cs typeface="Courier New" panose="02070309020205020404" pitchFamily="49" charset="0"/>
                </a:endParaRPr>
              </a:p>
            </p:txBody>
          </p:sp>
        </mc:Choice>
        <mc:Fallback xmlns="">
          <p:sp>
            <p:nvSpPr>
              <p:cNvPr id="15" name="Подзаголовок 4"/>
              <p:cNvSpPr txBox="1">
                <a:spLocks noRot="1" noChangeAspect="1" noMove="1" noResize="1" noEditPoints="1" noAdjustHandles="1" noChangeArrowheads="1" noChangeShapeType="1" noTextEdit="1"/>
              </p:cNvSpPr>
              <p:nvPr/>
            </p:nvSpPr>
            <p:spPr>
              <a:xfrm>
                <a:off x="332627" y="4517457"/>
                <a:ext cx="11502968" cy="1378017"/>
              </a:xfrm>
              <a:prstGeom prst="rect">
                <a:avLst/>
              </a:prstGeom>
              <a:blipFill>
                <a:blip r:embed="rId4"/>
                <a:stretch>
                  <a:fillRect l="-1272" t="-8850" r="-1219" b="-10619"/>
                </a:stretch>
              </a:blipFill>
            </p:spPr>
            <p:txBody>
              <a:bodyPr/>
              <a:lstStyle/>
              <a:p>
                <a:r>
                  <a:rPr lang="ru-RU">
                    <a:noFill/>
                  </a:rPr>
                  <a:t> </a:t>
                </a:r>
              </a:p>
            </p:txBody>
          </p:sp>
        </mc:Fallback>
      </mc:AlternateContent>
    </p:spTree>
    <p:extLst>
      <p:ext uri="{BB962C8B-B14F-4D97-AF65-F5344CB8AC3E}">
        <p14:creationId xmlns:p14="http://schemas.microsoft.com/office/powerpoint/2010/main" val="263340986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4198972" y="297810"/>
            <a:ext cx="7636624"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Check Point</a:t>
            </a:r>
            <a:endParaRPr lang="ru-RU" dirty="0">
              <a:solidFill>
                <a:schemeClr val="accent5"/>
              </a:solidFill>
            </a:endParaRPr>
          </a:p>
        </p:txBody>
      </p:sp>
      <p:sp>
        <p:nvSpPr>
          <p:cNvPr id="10" name="Подзаголовок 4"/>
          <p:cNvSpPr txBox="1">
            <a:spLocks/>
          </p:cNvSpPr>
          <p:nvPr/>
        </p:nvSpPr>
        <p:spPr>
          <a:xfrm>
            <a:off x="332627" y="1510938"/>
            <a:ext cx="11502968" cy="67078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gn="just"/>
            <a:r>
              <a:rPr lang="en-US" sz="3000" dirty="0" smtClean="0">
                <a:solidFill>
                  <a:schemeClr val="accent5"/>
                </a:solidFill>
                <a:latin typeface="+mj-lt"/>
                <a:cs typeface="Courier New" panose="02070309020205020404" pitchFamily="49" charset="0"/>
              </a:rPr>
              <a:t>	How many times is the print statement executed?</a:t>
            </a: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3"/>
          <a:srcRect l="15600" t="15406" r="53822" b="72752"/>
          <a:stretch/>
        </p:blipFill>
        <p:spPr>
          <a:xfrm>
            <a:off x="2289855" y="2455442"/>
            <a:ext cx="7588512" cy="1652338"/>
          </a:xfrm>
          <a:prstGeom prst="rect">
            <a:avLst/>
          </a:prstGeom>
        </p:spPr>
      </p:pic>
    </p:spTree>
    <p:extLst>
      <p:ext uri="{BB962C8B-B14F-4D97-AF65-F5344CB8AC3E}">
        <p14:creationId xmlns:p14="http://schemas.microsoft.com/office/powerpoint/2010/main" val="372841358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8229600" y="297810"/>
            <a:ext cx="3605996"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Check Point</a:t>
            </a:r>
            <a:endParaRPr lang="ru-RU" dirty="0">
              <a:solidFill>
                <a:schemeClr val="accent5"/>
              </a:solidFill>
            </a:endParaRPr>
          </a:p>
        </p:txBody>
      </p:sp>
      <p:sp>
        <p:nvSpPr>
          <p:cNvPr id="10" name="Подзаголовок 4"/>
          <p:cNvSpPr txBox="1">
            <a:spLocks/>
          </p:cNvSpPr>
          <p:nvPr/>
        </p:nvSpPr>
        <p:spPr>
          <a:xfrm>
            <a:off x="332627" y="1313576"/>
            <a:ext cx="11502968" cy="1170877"/>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gn="just"/>
            <a:r>
              <a:rPr lang="en-US" sz="3600" dirty="0" smtClean="0">
                <a:solidFill>
                  <a:schemeClr val="accent5">
                    <a:lumMod val="75000"/>
                  </a:schemeClr>
                </a:solidFill>
                <a:latin typeface="+mj-lt"/>
              </a:rPr>
              <a:t>	Show the output of the following programs. (Tip: Draw a table and list the variables in the columns to trace these programs.)</a:t>
            </a:r>
            <a:endParaRPr lang="en-US" sz="3600" dirty="0">
              <a:solidFill>
                <a:schemeClr val="accent5">
                  <a:lumMod val="75000"/>
                </a:schemeClr>
              </a:solidFill>
              <a:latin typeface="+mj-lt"/>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3"/>
          <a:srcRect l="16094" t="15625" r="59371" b="54770"/>
          <a:stretch/>
        </p:blipFill>
        <p:spPr>
          <a:xfrm>
            <a:off x="526357" y="2323446"/>
            <a:ext cx="3192379" cy="21656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rotWithShape="1">
          <a:blip r:embed="rId4"/>
          <a:srcRect l="15971" t="15844" r="55301" b="58060"/>
          <a:stretch/>
        </p:blipFill>
        <p:spPr>
          <a:xfrm>
            <a:off x="3214296" y="4604184"/>
            <a:ext cx="4255882" cy="21736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rotWithShape="1">
          <a:blip r:embed="rId5"/>
          <a:srcRect l="15848" t="15844" r="55301" b="51481"/>
          <a:stretch/>
        </p:blipFill>
        <p:spPr>
          <a:xfrm>
            <a:off x="4060554" y="2323446"/>
            <a:ext cx="3399135" cy="21644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p:cNvPicPr>
            <a:picLocks noChangeAspect="1"/>
          </p:cNvPicPr>
          <p:nvPr/>
        </p:nvPicPr>
        <p:blipFill rotWithShape="1">
          <a:blip r:embed="rId6"/>
          <a:srcRect l="15600" t="15844" r="54562" b="41832"/>
          <a:stretch/>
        </p:blipFill>
        <p:spPr>
          <a:xfrm>
            <a:off x="7801507" y="2323446"/>
            <a:ext cx="4046444" cy="32271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6707892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4887310" y="297810"/>
            <a:ext cx="6948286" cy="686592"/>
          </a:xfrm>
          <a:prstGeom prst="rect">
            <a:avLst/>
          </a:prstGeom>
        </p:spPr>
        <p:txBody>
          <a:bodyPr vert="horz" lIns="91440" tIns="45720" rIns="91440" bIns="45720" rtlCol="0" anchor="b">
            <a:normAutofit fontScale="7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Minimizing Numeric Errors</a:t>
            </a:r>
            <a:endParaRPr lang="ru-RU" dirty="0">
              <a:solidFill>
                <a:schemeClr val="accent5"/>
              </a:solidFill>
            </a:endParaRPr>
          </a:p>
        </p:txBody>
      </p:sp>
      <p:sp>
        <p:nvSpPr>
          <p:cNvPr id="10" name="Подзаголовок 4"/>
          <p:cNvSpPr txBox="1">
            <a:spLocks/>
          </p:cNvSpPr>
          <p:nvPr/>
        </p:nvSpPr>
        <p:spPr>
          <a:xfrm>
            <a:off x="345506" y="1250801"/>
            <a:ext cx="11502968" cy="90688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gn="just">
              <a:lnSpc>
                <a:spcPct val="100000"/>
              </a:lnSpc>
            </a:pPr>
            <a:r>
              <a:rPr lang="en-US" sz="3000" dirty="0">
                <a:solidFill>
                  <a:schemeClr val="accent5">
                    <a:lumMod val="75000"/>
                  </a:schemeClr>
                </a:solidFill>
                <a:latin typeface="+mj-lt"/>
              </a:rPr>
              <a:t>	</a:t>
            </a:r>
            <a:r>
              <a:rPr lang="en-US" sz="3000" dirty="0" smtClean="0">
                <a:solidFill>
                  <a:schemeClr val="accent5">
                    <a:lumMod val="75000"/>
                  </a:schemeClr>
                </a:solidFill>
                <a:latin typeface="+mj-lt"/>
              </a:rPr>
              <a:t>Using floating-point numbers in the loop continuation condition may cause numeric errors</a:t>
            </a:r>
            <a:endParaRPr lang="en-US" sz="3000" dirty="0">
              <a:solidFill>
                <a:schemeClr val="accent5">
                  <a:lumMod val="75000"/>
                </a:schemeClr>
              </a:solidFill>
              <a:latin typeface="+mj-lt"/>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3"/>
          <a:srcRect l="15478" t="16064" r="41739" b="29770"/>
          <a:stretch/>
        </p:blipFill>
        <p:spPr>
          <a:xfrm>
            <a:off x="345506" y="2252229"/>
            <a:ext cx="6376136" cy="45386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2" descr="https://cdn3.vox-cdn.com/thumbor/jGLnhh0oTpF0oU_zA2CAIaw3uLY=/cdn0.vox-cdn.com/uploads/chorus_asset/file/3916794/xps13-44.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5034" y="2132295"/>
            <a:ext cx="853440" cy="6400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Таблица 11"/>
          <p:cNvGraphicFramePr>
            <a:graphicFrameLocks noGrp="1"/>
          </p:cNvGraphicFramePr>
          <p:nvPr>
            <p:extLst>
              <p:ext uri="{D42A27DB-BD31-4B8C-83A1-F6EECF244321}">
                <p14:modId xmlns:p14="http://schemas.microsoft.com/office/powerpoint/2010/main" val="1127816902"/>
              </p:ext>
            </p:extLst>
          </p:nvPr>
        </p:nvGraphicFramePr>
        <p:xfrm>
          <a:off x="6843610" y="2772375"/>
          <a:ext cx="4991985" cy="370840"/>
        </p:xfrm>
        <a:graphic>
          <a:graphicData uri="http://schemas.openxmlformats.org/drawingml/2006/table">
            <a:tbl>
              <a:tblPr firstRow="1" bandRow="1">
                <a:tableStyleId>{3B4B98B0-60AC-42C2-AFA5-B58CD77FA1E5}</a:tableStyleId>
              </a:tblPr>
              <a:tblGrid>
                <a:gridCol w="4991985">
                  <a:extLst>
                    <a:ext uri="{9D8B030D-6E8A-4147-A177-3AD203B41FA5}">
                      <a16:colId xmlns:a16="http://schemas.microsoft.com/office/drawing/2014/main" val="20000"/>
                    </a:ext>
                  </a:extLst>
                </a:gridCol>
              </a:tblGrid>
              <a:tr h="370840">
                <a:tc>
                  <a:txBody>
                    <a:bodyPr/>
                    <a:lstStyle/>
                    <a:p>
                      <a:r>
                        <a:rPr lang="en-US" sz="1800" b="0" dirty="0" smtClean="0">
                          <a:latin typeface="Courier New" panose="02070309020205020404" pitchFamily="49" charset="0"/>
                          <a:cs typeface="Courier New" panose="02070309020205020404" pitchFamily="49" charset="0"/>
                        </a:rPr>
                        <a:t>The</a:t>
                      </a:r>
                      <a:r>
                        <a:rPr lang="en-US" sz="1800" b="0" baseline="0" dirty="0" smtClean="0">
                          <a:latin typeface="Courier New" panose="02070309020205020404" pitchFamily="49" charset="0"/>
                          <a:cs typeface="Courier New" panose="02070309020205020404" pitchFamily="49" charset="0"/>
                        </a:rPr>
                        <a:t> sum is 49.5</a:t>
                      </a:r>
                      <a:endParaRPr lang="en-US" sz="1800" b="0" dirty="0" smtClean="0">
                        <a:latin typeface="Courier New" panose="02070309020205020404" pitchFamily="49" charset="0"/>
                        <a:cs typeface="Courier New" panose="02070309020205020404" pitchFamily="49" charset="0"/>
                      </a:endParaRPr>
                    </a:p>
                  </a:txBody>
                  <a:tcPr>
                    <a:solidFill>
                      <a:schemeClr val="bg2"/>
                    </a:solidFill>
                  </a:tcPr>
                </a:tc>
                <a:extLst>
                  <a:ext uri="{0D108BD9-81ED-4DB2-BD59-A6C34878D82A}">
                    <a16:rowId xmlns:a16="http://schemas.microsoft.com/office/drawing/2014/main" val="10000"/>
                  </a:ext>
                </a:extLst>
              </a:tr>
            </a:tbl>
          </a:graphicData>
        </a:graphic>
      </p:graphicFrame>
      <p:sp>
        <p:nvSpPr>
          <p:cNvPr id="12" name="Подзаголовок 4"/>
          <p:cNvSpPr txBox="1">
            <a:spLocks/>
          </p:cNvSpPr>
          <p:nvPr/>
        </p:nvSpPr>
        <p:spPr>
          <a:xfrm>
            <a:off x="6843610" y="3237754"/>
            <a:ext cx="5004864" cy="11577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gn="just">
              <a:lnSpc>
                <a:spcPct val="100000"/>
              </a:lnSpc>
            </a:pPr>
            <a:r>
              <a:rPr lang="en-US" sz="3000" dirty="0" smtClean="0">
                <a:solidFill>
                  <a:schemeClr val="accent5">
                    <a:lumMod val="75000"/>
                  </a:schemeClr>
                </a:solidFill>
                <a:latin typeface="+mj-lt"/>
              </a:rPr>
              <a:t>The result is 49.5, but the correct result should be 50.5.</a:t>
            </a:r>
            <a:endParaRPr lang="en-US" sz="3000" dirty="0">
              <a:solidFill>
                <a:schemeClr val="accent5">
                  <a:lumMod val="75000"/>
                </a:schemeClr>
              </a:solidFill>
              <a:latin typeface="+mj-lt"/>
            </a:endParaRPr>
          </a:p>
        </p:txBody>
      </p:sp>
    </p:spTree>
    <p:extLst>
      <p:ext uri="{BB962C8B-B14F-4D97-AF65-F5344CB8AC3E}">
        <p14:creationId xmlns:p14="http://schemas.microsoft.com/office/powerpoint/2010/main" val="415438307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4887310" y="297810"/>
            <a:ext cx="6948286" cy="686592"/>
          </a:xfrm>
          <a:prstGeom prst="rect">
            <a:avLst/>
          </a:prstGeom>
        </p:spPr>
        <p:txBody>
          <a:bodyPr vert="horz" lIns="91440" tIns="45720" rIns="91440" bIns="45720" rtlCol="0" anchor="b">
            <a:normAutofit fontScale="7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Minimizing Numeric Errors</a:t>
            </a:r>
            <a:endParaRPr lang="ru-RU" dirty="0">
              <a:solidFill>
                <a:schemeClr val="accent5"/>
              </a:solidFill>
            </a:endParaRPr>
          </a:p>
        </p:txBody>
      </p:sp>
      <p:sp>
        <p:nvSpPr>
          <p:cNvPr id="10" name="Подзаголовок 4"/>
          <p:cNvSpPr txBox="1">
            <a:spLocks/>
          </p:cNvSpPr>
          <p:nvPr/>
        </p:nvSpPr>
        <p:spPr>
          <a:xfrm>
            <a:off x="345506" y="1250801"/>
            <a:ext cx="11502968" cy="112637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gn="just">
              <a:lnSpc>
                <a:spcPct val="100000"/>
              </a:lnSpc>
            </a:pPr>
            <a:r>
              <a:rPr lang="en-US" sz="3000" dirty="0" smtClean="0">
                <a:solidFill>
                  <a:schemeClr val="accent5">
                    <a:lumMod val="75000"/>
                  </a:schemeClr>
                </a:solidFill>
                <a:latin typeface="+mj-lt"/>
              </a:rPr>
              <a:t>	To fix the problem, use an integer count to ensure that all the numbers are added to </a:t>
            </a:r>
            <a:r>
              <a:rPr lang="en-US" sz="3000" b="1" dirty="0" smtClean="0">
                <a:solidFill>
                  <a:schemeClr val="accent5">
                    <a:lumMod val="75000"/>
                  </a:schemeClr>
                </a:solidFill>
                <a:latin typeface="+mj-lt"/>
              </a:rPr>
              <a:t>sum. </a:t>
            </a:r>
            <a:r>
              <a:rPr lang="en-US" sz="3000" dirty="0" smtClean="0">
                <a:solidFill>
                  <a:schemeClr val="accent5">
                    <a:lumMod val="75000"/>
                  </a:schemeClr>
                </a:solidFill>
                <a:latin typeface="+mj-lt"/>
              </a:rPr>
              <a:t>Here is the new loop:</a:t>
            </a:r>
            <a:endParaRPr lang="en-US" sz="3000" dirty="0">
              <a:solidFill>
                <a:schemeClr val="accent5">
                  <a:lumMod val="75000"/>
                </a:schemeClr>
              </a:solidFill>
              <a:latin typeface="+mj-lt"/>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12" name="Подзаголовок 4"/>
          <p:cNvSpPr txBox="1">
            <a:spLocks/>
          </p:cNvSpPr>
          <p:nvPr/>
        </p:nvSpPr>
        <p:spPr>
          <a:xfrm>
            <a:off x="526357" y="5143199"/>
            <a:ext cx="10622906" cy="71216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gn="just">
              <a:lnSpc>
                <a:spcPct val="100000"/>
              </a:lnSpc>
            </a:pPr>
            <a:r>
              <a:rPr lang="en-US" sz="3000" dirty="0" smtClean="0">
                <a:solidFill>
                  <a:schemeClr val="accent5">
                    <a:lumMod val="75000"/>
                  </a:schemeClr>
                </a:solidFill>
                <a:latin typeface="+mj-lt"/>
              </a:rPr>
              <a:t>	After this loop, </a:t>
            </a:r>
            <a:r>
              <a:rPr lang="en-US" sz="3000" b="1" dirty="0" smtClean="0">
                <a:solidFill>
                  <a:schemeClr val="accent5">
                    <a:lumMod val="75000"/>
                  </a:schemeClr>
                </a:solidFill>
                <a:latin typeface="+mj-lt"/>
              </a:rPr>
              <a:t>sum </a:t>
            </a:r>
            <a:r>
              <a:rPr lang="en-US" sz="3000" dirty="0" smtClean="0">
                <a:solidFill>
                  <a:schemeClr val="accent5">
                    <a:lumMod val="75000"/>
                  </a:schemeClr>
                </a:solidFill>
                <a:latin typeface="+mj-lt"/>
              </a:rPr>
              <a:t>is </a:t>
            </a:r>
            <a:r>
              <a:rPr lang="en-US" sz="3000" b="1" dirty="0" smtClean="0">
                <a:solidFill>
                  <a:schemeClr val="accent5">
                    <a:lumMod val="75000"/>
                  </a:schemeClr>
                </a:solidFill>
                <a:latin typeface="+mj-lt"/>
              </a:rPr>
              <a:t>50.5</a:t>
            </a:r>
            <a:endParaRPr lang="en-US" sz="3000" dirty="0">
              <a:solidFill>
                <a:schemeClr val="accent5">
                  <a:lumMod val="75000"/>
                </a:schemeClr>
              </a:solidFill>
              <a:latin typeface="+mj-lt"/>
            </a:endParaRPr>
          </a:p>
        </p:txBody>
      </p:sp>
      <p:pic>
        <p:nvPicPr>
          <p:cNvPr id="3" name="Picture 2"/>
          <p:cNvPicPr>
            <a:picLocks noChangeAspect="1"/>
          </p:cNvPicPr>
          <p:nvPr/>
        </p:nvPicPr>
        <p:blipFill rotWithShape="1">
          <a:blip r:embed="rId3"/>
          <a:srcRect l="15600" t="16283" r="46425" b="58278"/>
          <a:stretch/>
        </p:blipFill>
        <p:spPr>
          <a:xfrm>
            <a:off x="2794599" y="2604283"/>
            <a:ext cx="6086422" cy="22922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7580371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4887310" y="297810"/>
            <a:ext cx="6948286"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Case Studies</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18" name="Подзаголовок 4"/>
          <p:cNvSpPr txBox="1">
            <a:spLocks/>
          </p:cNvSpPr>
          <p:nvPr/>
        </p:nvSpPr>
        <p:spPr>
          <a:xfrm>
            <a:off x="332627" y="2341479"/>
            <a:ext cx="11502968" cy="250323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marL="0" lvl="1" indent="546100" algn="just">
              <a:lnSpc>
                <a:spcPct val="100000"/>
              </a:lnSpc>
            </a:pPr>
            <a:r>
              <a:rPr lang="en-US" sz="3000" dirty="0" smtClean="0">
                <a:solidFill>
                  <a:schemeClr val="accent5">
                    <a:lumMod val="75000"/>
                  </a:schemeClr>
                </a:solidFill>
                <a:latin typeface="+mj-lt"/>
              </a:rPr>
              <a:t>Loops are fundamental in programming. The ability to write loops is essential in learning programming.</a:t>
            </a:r>
          </a:p>
          <a:p>
            <a:pPr marL="0" lvl="1" indent="546100" algn="just">
              <a:lnSpc>
                <a:spcPct val="100000"/>
              </a:lnSpc>
            </a:pPr>
            <a:r>
              <a:rPr lang="en-US" sz="3000" dirty="0" smtClean="0">
                <a:solidFill>
                  <a:schemeClr val="accent5">
                    <a:lumMod val="75000"/>
                  </a:schemeClr>
                </a:solidFill>
                <a:latin typeface="+mj-lt"/>
              </a:rPr>
              <a:t>If you can write programs using loops, you know how to program! For this reason, this section presents four additional examples of solving problems using loops.</a:t>
            </a:r>
            <a:endParaRPr lang="en-US" sz="3000" dirty="0">
              <a:solidFill>
                <a:schemeClr val="accent5">
                  <a:lumMod val="75000"/>
                </a:schemeClr>
              </a:solidFill>
              <a:latin typeface="+mj-lt"/>
            </a:endParaRPr>
          </a:p>
        </p:txBody>
      </p:sp>
    </p:spTree>
    <p:extLst>
      <p:ext uri="{BB962C8B-B14F-4D97-AF65-F5344CB8AC3E}">
        <p14:creationId xmlns:p14="http://schemas.microsoft.com/office/powerpoint/2010/main" val="250172570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3481137" y="297810"/>
            <a:ext cx="8354459" cy="686592"/>
          </a:xfrm>
          <a:prstGeom prst="rect">
            <a:avLst/>
          </a:prstGeom>
        </p:spPr>
        <p:txBody>
          <a:bodyPr vert="horz" lIns="91440" tIns="45720" rIns="91440" bIns="45720" rtlCol="0" anchor="b">
            <a:normAutofit fontScale="5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Case Study: Finding the Greatest Common Divisor</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3"/>
          <a:srcRect l="12148" t="14967" r="43836" b="9813"/>
          <a:stretch/>
        </p:blipFill>
        <p:spPr>
          <a:xfrm>
            <a:off x="357079" y="1355558"/>
            <a:ext cx="5727032" cy="5502442"/>
          </a:xfrm>
          <a:prstGeom prst="rect">
            <a:avLst/>
          </a:prstGeom>
        </p:spPr>
      </p:pic>
      <p:pic>
        <p:nvPicPr>
          <p:cNvPr id="9" name="Picture 2" descr="https://cdn3.vox-cdn.com/thumbor/jGLnhh0oTpF0oU_zA2CAIaw3uLY=/cdn0.vox-cdn.com/uploads/chorus_asset/file/3916794/xps13-44.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2155" y="1425178"/>
            <a:ext cx="853440" cy="6400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Таблица 11"/>
          <p:cNvGraphicFramePr>
            <a:graphicFrameLocks noGrp="1"/>
          </p:cNvGraphicFramePr>
          <p:nvPr>
            <p:extLst>
              <p:ext uri="{D42A27DB-BD31-4B8C-83A1-F6EECF244321}">
                <p14:modId xmlns:p14="http://schemas.microsoft.com/office/powerpoint/2010/main" val="3248914425"/>
              </p:ext>
            </p:extLst>
          </p:nvPr>
        </p:nvGraphicFramePr>
        <p:xfrm>
          <a:off x="4555957" y="2183595"/>
          <a:ext cx="7279637" cy="914400"/>
        </p:xfrm>
        <a:graphic>
          <a:graphicData uri="http://schemas.openxmlformats.org/drawingml/2006/table">
            <a:tbl>
              <a:tblPr firstRow="1" bandRow="1">
                <a:tableStyleId>{3B4B98B0-60AC-42C2-AFA5-B58CD77FA1E5}</a:tableStyleId>
              </a:tblPr>
              <a:tblGrid>
                <a:gridCol w="7279637">
                  <a:extLst>
                    <a:ext uri="{9D8B030D-6E8A-4147-A177-3AD203B41FA5}">
                      <a16:colId xmlns:a16="http://schemas.microsoft.com/office/drawing/2014/main" val="20000"/>
                    </a:ext>
                  </a:extLst>
                </a:gridCol>
              </a:tblGrid>
              <a:tr h="370840">
                <a:tc>
                  <a:txBody>
                    <a:bodyPr/>
                    <a:lstStyle/>
                    <a:p>
                      <a:r>
                        <a:rPr lang="en-US" sz="1800" b="0" dirty="0" smtClean="0">
                          <a:latin typeface="Courier New" panose="02070309020205020404" pitchFamily="49" charset="0"/>
                          <a:cs typeface="Courier New" panose="02070309020205020404" pitchFamily="49" charset="0"/>
                        </a:rPr>
                        <a:t>Enter first</a:t>
                      </a:r>
                      <a:r>
                        <a:rPr lang="en-US" sz="1800" b="0" baseline="0" dirty="0" smtClean="0">
                          <a:latin typeface="Courier New" panose="02070309020205020404" pitchFamily="49" charset="0"/>
                          <a:cs typeface="Courier New" panose="02070309020205020404" pitchFamily="49" charset="0"/>
                        </a:rPr>
                        <a:t> integer: 125</a:t>
                      </a:r>
                    </a:p>
                    <a:p>
                      <a:r>
                        <a:rPr lang="en-US" sz="1800" b="0" baseline="0" dirty="0" smtClean="0">
                          <a:latin typeface="Courier New" panose="02070309020205020404" pitchFamily="49" charset="0"/>
                          <a:cs typeface="Courier New" panose="02070309020205020404" pitchFamily="49" charset="0"/>
                        </a:rPr>
                        <a:t>Enter second integer: 2525</a:t>
                      </a:r>
                    </a:p>
                    <a:p>
                      <a:r>
                        <a:rPr lang="en-US" sz="1800" b="0" baseline="0" dirty="0" smtClean="0">
                          <a:latin typeface="Courier New" panose="02070309020205020404" pitchFamily="49" charset="0"/>
                          <a:cs typeface="Courier New" panose="02070309020205020404" pitchFamily="49" charset="0"/>
                        </a:rPr>
                        <a:t>The greatest common divisor for 125 and 2525 is 25</a:t>
                      </a:r>
                    </a:p>
                  </a:txBody>
                  <a:tcPr>
                    <a:solidFill>
                      <a:schemeClr val="bg2"/>
                    </a:solidFill>
                  </a:tcPr>
                </a:tc>
                <a:extLst>
                  <a:ext uri="{0D108BD9-81ED-4DB2-BD59-A6C34878D82A}">
                    <a16:rowId xmlns:a16="http://schemas.microsoft.com/office/drawing/2014/main" val="10000"/>
                  </a:ext>
                </a:extLst>
              </a:tr>
            </a:tbl>
          </a:graphicData>
        </a:graphic>
      </p:graphicFrame>
      <p:pic>
        <p:nvPicPr>
          <p:cNvPr id="12" name="Picture 4" descr="http://www.clipartpal.com/_thumbs/pd/computer/computer/computer_key_Ent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1502" y="2285197"/>
            <a:ext cx="487632" cy="16095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www.clipartpal.com/_thumbs/pd/computer/computer/computer_key_Ent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2028" y="2565933"/>
            <a:ext cx="487632" cy="160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273188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3481137" y="297810"/>
            <a:ext cx="8354459" cy="686592"/>
          </a:xfrm>
          <a:prstGeom prst="rect">
            <a:avLst/>
          </a:prstGeom>
        </p:spPr>
        <p:txBody>
          <a:bodyPr vert="horz" lIns="91440" tIns="45720" rIns="91440" bIns="45720" rtlCol="0" anchor="b">
            <a:normAutofit fontScale="5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Case Study: Finding the Greatest Common Divisor</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3"/>
          <a:srcRect l="15971" t="16063" r="48397" b="67271"/>
          <a:stretch/>
        </p:blipFill>
        <p:spPr>
          <a:xfrm>
            <a:off x="2536677" y="2703571"/>
            <a:ext cx="7094868" cy="1865779"/>
          </a:xfrm>
          <a:prstGeom prst="rect">
            <a:avLst/>
          </a:prstGeom>
        </p:spPr>
      </p:pic>
      <p:sp>
        <p:nvSpPr>
          <p:cNvPr id="14" name="Подзаголовок 4"/>
          <p:cNvSpPr txBox="1">
            <a:spLocks/>
          </p:cNvSpPr>
          <p:nvPr/>
        </p:nvSpPr>
        <p:spPr>
          <a:xfrm>
            <a:off x="332627" y="1490039"/>
            <a:ext cx="11502968" cy="80277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marL="0" lvl="1" indent="546100" algn="just">
              <a:lnSpc>
                <a:spcPct val="100000"/>
              </a:lnSpc>
            </a:pPr>
            <a:r>
              <a:rPr lang="en-US" sz="3000" dirty="0" smtClean="0">
                <a:solidFill>
                  <a:schemeClr val="accent5">
                    <a:lumMod val="75000"/>
                  </a:schemeClr>
                </a:solidFill>
                <a:latin typeface="+mj-lt"/>
              </a:rPr>
              <a:t>You could use a </a:t>
            </a:r>
            <a:r>
              <a:rPr lang="en-US" sz="3000" b="1" dirty="0" smtClean="0">
                <a:solidFill>
                  <a:schemeClr val="accent5">
                    <a:lumMod val="75000"/>
                  </a:schemeClr>
                </a:solidFill>
                <a:latin typeface="+mj-lt"/>
              </a:rPr>
              <a:t>for </a:t>
            </a:r>
            <a:r>
              <a:rPr lang="en-US" sz="3000" dirty="0" smtClean="0">
                <a:solidFill>
                  <a:schemeClr val="accent5">
                    <a:lumMod val="75000"/>
                  </a:schemeClr>
                </a:solidFill>
                <a:latin typeface="+mj-lt"/>
              </a:rPr>
              <a:t>loop to rewrite the code as follows:</a:t>
            </a:r>
            <a:endParaRPr lang="en-US" sz="3000" dirty="0">
              <a:solidFill>
                <a:schemeClr val="accent5">
                  <a:lumMod val="75000"/>
                </a:schemeClr>
              </a:solidFill>
              <a:latin typeface="+mj-lt"/>
            </a:endParaRPr>
          </a:p>
        </p:txBody>
      </p:sp>
    </p:spTree>
    <p:extLst>
      <p:ext uri="{BB962C8B-B14F-4D97-AF65-F5344CB8AC3E}">
        <p14:creationId xmlns:p14="http://schemas.microsoft.com/office/powerpoint/2010/main" val="311727654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5165557" y="297810"/>
            <a:ext cx="6670039" cy="68659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sz="3000" dirty="0" smtClean="0">
                <a:solidFill>
                  <a:schemeClr val="accent5"/>
                </a:solidFill>
              </a:rPr>
              <a:t>Case Study: Predicting the Future Tuition</a:t>
            </a:r>
            <a:endParaRPr lang="ru-RU" sz="3000"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23" name="Подзаголовок 4"/>
          <p:cNvSpPr txBox="1">
            <a:spLocks/>
          </p:cNvSpPr>
          <p:nvPr/>
        </p:nvSpPr>
        <p:spPr>
          <a:xfrm>
            <a:off x="332627" y="1490039"/>
            <a:ext cx="11502968" cy="160608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marL="0" lvl="1" indent="546100" algn="just">
              <a:lnSpc>
                <a:spcPct val="100000"/>
              </a:lnSpc>
            </a:pPr>
            <a:r>
              <a:rPr lang="en-US" sz="3000" dirty="0" smtClean="0">
                <a:solidFill>
                  <a:schemeClr val="accent5">
                    <a:lumMod val="75000"/>
                  </a:schemeClr>
                </a:solidFill>
                <a:latin typeface="+mj-lt"/>
              </a:rPr>
              <a:t>Suppose that the tuition for a university is $10,000 this year and tuition increases 7% every year. In how many years will the tuition be doubled?</a:t>
            </a:r>
            <a:endParaRPr lang="en-US" sz="3000" dirty="0">
              <a:solidFill>
                <a:schemeClr val="accent5">
                  <a:lumMod val="75000"/>
                </a:schemeClr>
              </a:solidFill>
              <a:latin typeface="+mj-lt"/>
            </a:endParaRPr>
          </a:p>
        </p:txBody>
      </p:sp>
      <p:pic>
        <p:nvPicPr>
          <p:cNvPr id="2" name="Picture 1"/>
          <p:cNvPicPr>
            <a:picLocks noChangeAspect="1"/>
          </p:cNvPicPr>
          <p:nvPr/>
        </p:nvPicPr>
        <p:blipFill rotWithShape="1">
          <a:blip r:embed="rId3"/>
          <a:srcRect l="15600" t="15625" r="41616" b="66393"/>
          <a:stretch/>
        </p:blipFill>
        <p:spPr>
          <a:xfrm>
            <a:off x="526357" y="3224464"/>
            <a:ext cx="5248801" cy="13919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rotWithShape="1">
          <a:blip r:embed="rId4"/>
          <a:srcRect l="15724" t="15844" r="52959" b="61349"/>
          <a:stretch/>
        </p:blipFill>
        <p:spPr>
          <a:xfrm>
            <a:off x="6084111" y="2832680"/>
            <a:ext cx="5313354" cy="21755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1839926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5165557" y="297810"/>
            <a:ext cx="6670039" cy="68659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sz="3000" dirty="0" smtClean="0">
                <a:solidFill>
                  <a:schemeClr val="accent5"/>
                </a:solidFill>
              </a:rPr>
              <a:t>Case Study: Predicting the Future Tuition</a:t>
            </a:r>
            <a:endParaRPr lang="ru-RU" sz="3000"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3"/>
          <a:srcRect l="12395" t="16283" r="18314" b="8936"/>
          <a:stretch/>
        </p:blipFill>
        <p:spPr>
          <a:xfrm>
            <a:off x="526357" y="1323474"/>
            <a:ext cx="9015664" cy="54703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2" descr="https://cdn3.vox-cdn.com/thumbor/jGLnhh0oTpF0oU_zA2CAIaw3uLY=/cdn0.vox-cdn.com/uploads/chorus_asset/file/3916794/xps13-44.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2155" y="2183595"/>
            <a:ext cx="853440" cy="6400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Таблица 11"/>
          <p:cNvGraphicFramePr>
            <a:graphicFrameLocks noGrp="1"/>
          </p:cNvGraphicFramePr>
          <p:nvPr>
            <p:extLst>
              <p:ext uri="{D42A27DB-BD31-4B8C-83A1-F6EECF244321}">
                <p14:modId xmlns:p14="http://schemas.microsoft.com/office/powerpoint/2010/main" val="1346627224"/>
              </p:ext>
            </p:extLst>
          </p:nvPr>
        </p:nvGraphicFramePr>
        <p:xfrm>
          <a:off x="5672217" y="2183595"/>
          <a:ext cx="5309938" cy="640080"/>
        </p:xfrm>
        <a:graphic>
          <a:graphicData uri="http://schemas.openxmlformats.org/drawingml/2006/table">
            <a:tbl>
              <a:tblPr firstRow="1" bandRow="1">
                <a:tableStyleId>{3B4B98B0-60AC-42C2-AFA5-B58CD77FA1E5}</a:tableStyleId>
              </a:tblPr>
              <a:tblGrid>
                <a:gridCol w="5309938">
                  <a:extLst>
                    <a:ext uri="{9D8B030D-6E8A-4147-A177-3AD203B41FA5}">
                      <a16:colId xmlns:a16="http://schemas.microsoft.com/office/drawing/2014/main" val="20000"/>
                    </a:ext>
                  </a:extLst>
                </a:gridCol>
              </a:tblGrid>
              <a:tr h="370840">
                <a:tc>
                  <a:txBody>
                    <a:bodyPr/>
                    <a:lstStyle/>
                    <a:p>
                      <a:r>
                        <a:rPr lang="en-US" sz="1800" b="0" dirty="0" smtClean="0">
                          <a:latin typeface="Courier New" panose="02070309020205020404" pitchFamily="49" charset="0"/>
                          <a:cs typeface="Courier New" panose="02070309020205020404" pitchFamily="49" charset="0"/>
                        </a:rPr>
                        <a:t>Tuition will be doubled</a:t>
                      </a:r>
                      <a:r>
                        <a:rPr lang="en-US" sz="1800" b="0" baseline="0" dirty="0" smtClean="0">
                          <a:latin typeface="Courier New" panose="02070309020205020404" pitchFamily="49" charset="0"/>
                          <a:cs typeface="Courier New" panose="02070309020205020404" pitchFamily="49" charset="0"/>
                        </a:rPr>
                        <a:t> in 11 years</a:t>
                      </a:r>
                    </a:p>
                    <a:p>
                      <a:r>
                        <a:rPr lang="en-US" sz="1800" b="0" baseline="0" dirty="0" smtClean="0">
                          <a:latin typeface="Courier New" panose="02070309020205020404" pitchFamily="49" charset="0"/>
                          <a:cs typeface="Courier New" panose="02070309020205020404" pitchFamily="49" charset="0"/>
                        </a:rPr>
                        <a:t>Tuition will be $21048.52 in 11 years</a:t>
                      </a:r>
                    </a:p>
                  </a:txBody>
                  <a:tcPr>
                    <a:solidFill>
                      <a:schemeClr val="bg2"/>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470714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7136780" y="297810"/>
            <a:ext cx="4698816"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The </a:t>
            </a:r>
            <a:r>
              <a:rPr lang="en-US" b="1" dirty="0" smtClean="0">
                <a:solidFill>
                  <a:schemeClr val="accent5"/>
                </a:solidFill>
              </a:rPr>
              <a:t>while </a:t>
            </a:r>
            <a:r>
              <a:rPr lang="en-US" dirty="0" smtClean="0">
                <a:solidFill>
                  <a:schemeClr val="accent5"/>
                </a:solidFill>
              </a:rPr>
              <a:t>Loop</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1440230" y="2348078"/>
            <a:ext cx="9287761" cy="2993180"/>
            <a:chOff x="795470" y="1825563"/>
            <a:chExt cx="9287761" cy="2993180"/>
          </a:xfrm>
        </p:grpSpPr>
        <p:pic>
          <p:nvPicPr>
            <p:cNvPr id="3" name="Picture 2"/>
            <p:cNvPicPr>
              <a:picLocks noChangeAspect="1"/>
            </p:cNvPicPr>
            <p:nvPr/>
          </p:nvPicPr>
          <p:blipFill rotWithShape="1">
            <a:blip r:embed="rId3"/>
            <a:srcRect l="15754" t="16269" r="57585" b="64534"/>
            <a:stretch/>
          </p:blipFill>
          <p:spPr>
            <a:xfrm>
              <a:off x="795470" y="2380343"/>
              <a:ext cx="6023133" cy="2438400"/>
            </a:xfrm>
            <a:prstGeom prst="rect">
              <a:avLst/>
            </a:prstGeom>
          </p:spPr>
        </p:pic>
        <p:cxnSp>
          <p:nvCxnSpPr>
            <p:cNvPr id="11" name="Straight Arrow Connector 10"/>
            <p:cNvCxnSpPr/>
            <p:nvPr/>
          </p:nvCxnSpPr>
          <p:spPr>
            <a:xfrm flipH="1">
              <a:off x="3788229" y="2068554"/>
              <a:ext cx="3348551" cy="6601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7213599" y="1825563"/>
              <a:ext cx="2869632" cy="369332"/>
            </a:xfrm>
            <a:prstGeom prst="rect">
              <a:avLst/>
            </a:prstGeom>
            <a:noFill/>
          </p:spPr>
          <p:txBody>
            <a:bodyPr wrap="none" rtlCol="0">
              <a:spAutoFit/>
            </a:bodyPr>
            <a:lstStyle/>
            <a:p>
              <a:r>
                <a:rPr lang="en-US" dirty="0"/>
                <a:t>l</a:t>
              </a:r>
              <a:r>
                <a:rPr lang="en-US" dirty="0" smtClean="0"/>
                <a:t>oop-continuation-condition</a:t>
              </a:r>
              <a:endParaRPr lang="ru-RU" dirty="0"/>
            </a:p>
          </p:txBody>
        </p:sp>
        <p:sp>
          <p:nvSpPr>
            <p:cNvPr id="13" name="Right Brace 12"/>
            <p:cNvSpPr/>
            <p:nvPr/>
          </p:nvSpPr>
          <p:spPr>
            <a:xfrm>
              <a:off x="6818603" y="3436380"/>
              <a:ext cx="318177" cy="8598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4" name="TextBox 13"/>
            <p:cNvSpPr txBox="1"/>
            <p:nvPr/>
          </p:nvSpPr>
          <p:spPr>
            <a:xfrm>
              <a:off x="7213599" y="3683124"/>
              <a:ext cx="1125629" cy="369332"/>
            </a:xfrm>
            <a:prstGeom prst="rect">
              <a:avLst/>
            </a:prstGeom>
            <a:noFill/>
          </p:spPr>
          <p:txBody>
            <a:bodyPr wrap="none" rtlCol="0">
              <a:spAutoFit/>
            </a:bodyPr>
            <a:lstStyle/>
            <a:p>
              <a:r>
                <a:rPr lang="en-US" dirty="0" smtClean="0"/>
                <a:t>loop body</a:t>
              </a:r>
              <a:endParaRPr lang="ru-RU" dirty="0"/>
            </a:p>
          </p:txBody>
        </p:sp>
      </p:grpSp>
    </p:spTree>
    <p:extLst>
      <p:ext uri="{BB962C8B-B14F-4D97-AF65-F5344CB8AC3E}">
        <p14:creationId xmlns:p14="http://schemas.microsoft.com/office/powerpoint/2010/main" val="13198946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3994484" y="297810"/>
            <a:ext cx="7841112" cy="686592"/>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Case Study: Monte Carlo Simulation</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3"/>
          <a:srcRect l="12271" t="14748" r="41369" b="10251"/>
          <a:stretch/>
        </p:blipFill>
        <p:spPr>
          <a:xfrm>
            <a:off x="332627" y="1332262"/>
            <a:ext cx="6031832" cy="5486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2" descr="https://cdn3.vox-cdn.com/thumbor/jGLnhh0oTpF0oU_zA2CAIaw3uLY=/cdn0.vox-cdn.com/uploads/chorus_asset/file/3916794/xps13-44.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2155" y="1448474"/>
            <a:ext cx="853440" cy="6400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Таблица 11"/>
          <p:cNvGraphicFramePr>
            <a:graphicFrameLocks noGrp="1"/>
          </p:cNvGraphicFramePr>
          <p:nvPr>
            <p:extLst>
              <p:ext uri="{D42A27DB-BD31-4B8C-83A1-F6EECF244321}">
                <p14:modId xmlns:p14="http://schemas.microsoft.com/office/powerpoint/2010/main" val="719498959"/>
              </p:ext>
            </p:extLst>
          </p:nvPr>
        </p:nvGraphicFramePr>
        <p:xfrm>
          <a:off x="6525657" y="2088554"/>
          <a:ext cx="5309938" cy="370840"/>
        </p:xfrm>
        <a:graphic>
          <a:graphicData uri="http://schemas.openxmlformats.org/drawingml/2006/table">
            <a:tbl>
              <a:tblPr firstRow="1" bandRow="1">
                <a:tableStyleId>{3B4B98B0-60AC-42C2-AFA5-B58CD77FA1E5}</a:tableStyleId>
              </a:tblPr>
              <a:tblGrid>
                <a:gridCol w="5309938">
                  <a:extLst>
                    <a:ext uri="{9D8B030D-6E8A-4147-A177-3AD203B41FA5}">
                      <a16:colId xmlns:a16="http://schemas.microsoft.com/office/drawing/2014/main" val="20000"/>
                    </a:ext>
                  </a:extLst>
                </a:gridCol>
              </a:tblGrid>
              <a:tr h="370840">
                <a:tc>
                  <a:txBody>
                    <a:bodyPr/>
                    <a:lstStyle/>
                    <a:p>
                      <a:r>
                        <a:rPr lang="en-US" sz="1800" b="0" baseline="0" dirty="0" smtClean="0">
                          <a:latin typeface="Courier New" panose="02070309020205020404" pitchFamily="49" charset="0"/>
                          <a:cs typeface="Courier New" panose="02070309020205020404" pitchFamily="49" charset="0"/>
                        </a:rPr>
                        <a:t>PI is 3.14124</a:t>
                      </a:r>
                    </a:p>
                  </a:txBody>
                  <a:tcPr>
                    <a:solidFill>
                      <a:schemeClr val="bg2"/>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2283204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3481137" y="297810"/>
            <a:ext cx="8354459" cy="686592"/>
          </a:xfrm>
          <a:prstGeom prst="rect">
            <a:avLst/>
          </a:prstGeom>
        </p:spPr>
        <p:txBody>
          <a:bodyPr vert="horz" lIns="91440" tIns="45720" rIns="91440" bIns="45720" rtlCol="0" anchor="b">
            <a:normAutofit fontScale="5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Case Study: Converting Decimals to Hexadecimals</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3"/>
          <a:srcRect l="12148" t="15406" r="52959" b="10471"/>
          <a:stretch/>
        </p:blipFill>
        <p:spPr>
          <a:xfrm>
            <a:off x="332627" y="1328197"/>
            <a:ext cx="5201899" cy="54656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2" descr="https://cdn3.vox-cdn.com/thumbor/jGLnhh0oTpF0oU_zA2CAIaw3uLY=/cdn0.vox-cdn.com/uploads/chorus_asset/file/3916794/xps13-44.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5093" y="2088554"/>
            <a:ext cx="853440" cy="6400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Таблица 11"/>
          <p:cNvGraphicFramePr>
            <a:graphicFrameLocks noGrp="1"/>
          </p:cNvGraphicFramePr>
          <p:nvPr>
            <p:extLst>
              <p:ext uri="{D42A27DB-BD31-4B8C-83A1-F6EECF244321}">
                <p14:modId xmlns:p14="http://schemas.microsoft.com/office/powerpoint/2010/main" val="2310484031"/>
              </p:ext>
            </p:extLst>
          </p:nvPr>
        </p:nvGraphicFramePr>
        <p:xfrm>
          <a:off x="5672217" y="2088554"/>
          <a:ext cx="5309938" cy="640080"/>
        </p:xfrm>
        <a:graphic>
          <a:graphicData uri="http://schemas.openxmlformats.org/drawingml/2006/table">
            <a:tbl>
              <a:tblPr firstRow="1" bandRow="1">
                <a:tableStyleId>{3B4B98B0-60AC-42C2-AFA5-B58CD77FA1E5}</a:tableStyleId>
              </a:tblPr>
              <a:tblGrid>
                <a:gridCol w="5309938">
                  <a:extLst>
                    <a:ext uri="{9D8B030D-6E8A-4147-A177-3AD203B41FA5}">
                      <a16:colId xmlns:a16="http://schemas.microsoft.com/office/drawing/2014/main" val="20000"/>
                    </a:ext>
                  </a:extLst>
                </a:gridCol>
              </a:tblGrid>
              <a:tr h="370840">
                <a:tc>
                  <a:txBody>
                    <a:bodyPr/>
                    <a:lstStyle/>
                    <a:p>
                      <a:r>
                        <a:rPr lang="en-US" sz="1800" b="0" baseline="0" dirty="0" smtClean="0">
                          <a:latin typeface="Courier New" panose="02070309020205020404" pitchFamily="49" charset="0"/>
                          <a:cs typeface="Courier New" panose="02070309020205020404" pitchFamily="49" charset="0"/>
                        </a:rPr>
                        <a:t>Enter a decimal number: 1234</a:t>
                      </a:r>
                    </a:p>
                    <a:p>
                      <a:r>
                        <a:rPr lang="en-US" sz="1800" b="0" baseline="0" dirty="0" smtClean="0">
                          <a:latin typeface="Courier New" panose="02070309020205020404" pitchFamily="49" charset="0"/>
                          <a:cs typeface="Courier New" panose="02070309020205020404" pitchFamily="49" charset="0"/>
                        </a:rPr>
                        <a:t>The hex number is 4D2</a:t>
                      </a:r>
                    </a:p>
                  </a:txBody>
                  <a:tcPr>
                    <a:solidFill>
                      <a:schemeClr val="bg2"/>
                    </a:solidFill>
                  </a:tcPr>
                </a:tc>
                <a:extLst>
                  <a:ext uri="{0D108BD9-81ED-4DB2-BD59-A6C34878D82A}">
                    <a16:rowId xmlns:a16="http://schemas.microsoft.com/office/drawing/2014/main" val="10000"/>
                  </a:ext>
                </a:extLst>
              </a:tr>
            </a:tbl>
          </a:graphicData>
        </a:graphic>
      </p:graphicFrame>
      <p:pic>
        <p:nvPicPr>
          <p:cNvPr id="12" name="Picture 4" descr="http://www.clipartpal.com/_thumbs/pd/computer/computer/computer_key_Ent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6376" y="2184032"/>
            <a:ext cx="487632" cy="160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982502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3705726" y="297810"/>
            <a:ext cx="8129870"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Keywords </a:t>
            </a:r>
            <a:r>
              <a:rPr lang="en-US" b="1" dirty="0" smtClean="0">
                <a:solidFill>
                  <a:schemeClr val="accent5"/>
                </a:solidFill>
              </a:rPr>
              <a:t>break </a:t>
            </a:r>
            <a:r>
              <a:rPr lang="en-US" dirty="0" smtClean="0">
                <a:solidFill>
                  <a:schemeClr val="accent5"/>
                </a:solidFill>
              </a:rPr>
              <a:t>and </a:t>
            </a:r>
            <a:r>
              <a:rPr lang="en-US" b="1" dirty="0" smtClean="0">
                <a:solidFill>
                  <a:schemeClr val="accent5"/>
                </a:solidFill>
              </a:rPr>
              <a:t>continue</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10" name="Подзаголовок 4"/>
          <p:cNvSpPr txBox="1">
            <a:spLocks/>
          </p:cNvSpPr>
          <p:nvPr/>
        </p:nvSpPr>
        <p:spPr>
          <a:xfrm>
            <a:off x="6272463" y="1284135"/>
            <a:ext cx="5563132" cy="168365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marL="0" lvl="1" indent="546100" algn="just">
              <a:lnSpc>
                <a:spcPct val="100000"/>
              </a:lnSpc>
            </a:pPr>
            <a:r>
              <a:rPr lang="en-US" sz="3000" dirty="0" smtClean="0">
                <a:solidFill>
                  <a:schemeClr val="accent5">
                    <a:lumMod val="75000"/>
                  </a:schemeClr>
                </a:solidFill>
                <a:latin typeface="+mj-lt"/>
              </a:rPr>
              <a:t>The </a:t>
            </a:r>
            <a:r>
              <a:rPr lang="en-US" sz="3000" b="1" dirty="0" smtClean="0">
                <a:solidFill>
                  <a:schemeClr val="accent5">
                    <a:lumMod val="75000"/>
                  </a:schemeClr>
                </a:solidFill>
                <a:latin typeface="+mj-lt"/>
              </a:rPr>
              <a:t>break </a:t>
            </a:r>
            <a:r>
              <a:rPr lang="en-US" sz="3000" dirty="0" smtClean="0">
                <a:solidFill>
                  <a:schemeClr val="accent5">
                    <a:lumMod val="75000"/>
                  </a:schemeClr>
                </a:solidFill>
                <a:latin typeface="+mj-lt"/>
              </a:rPr>
              <a:t>and </a:t>
            </a:r>
            <a:r>
              <a:rPr lang="en-US" sz="3000" b="1" dirty="0" smtClean="0">
                <a:solidFill>
                  <a:schemeClr val="accent5">
                    <a:lumMod val="75000"/>
                  </a:schemeClr>
                </a:solidFill>
                <a:latin typeface="+mj-lt"/>
              </a:rPr>
              <a:t>continue </a:t>
            </a:r>
            <a:r>
              <a:rPr lang="en-US" sz="3000" dirty="0" smtClean="0">
                <a:solidFill>
                  <a:schemeClr val="accent5">
                    <a:lumMod val="75000"/>
                  </a:schemeClr>
                </a:solidFill>
                <a:latin typeface="+mj-lt"/>
              </a:rPr>
              <a:t>keywords provide additional controls in a loop.</a:t>
            </a:r>
            <a:endParaRPr lang="en-US" sz="3000" dirty="0">
              <a:solidFill>
                <a:schemeClr val="accent5">
                  <a:lumMod val="75000"/>
                </a:schemeClr>
              </a:solidFill>
              <a:latin typeface="+mj-lt"/>
            </a:endParaRPr>
          </a:p>
          <a:p>
            <a:pPr marL="0" lvl="1" indent="546100" algn="just">
              <a:lnSpc>
                <a:spcPct val="100000"/>
              </a:lnSpc>
            </a:pPr>
            <a:endParaRPr lang="en-US" sz="3000" dirty="0">
              <a:solidFill>
                <a:schemeClr val="accent5">
                  <a:lumMod val="75000"/>
                </a:schemeClr>
              </a:solidFill>
              <a:latin typeface="+mj-lt"/>
            </a:endParaRPr>
          </a:p>
        </p:txBody>
      </p:sp>
      <p:pic>
        <p:nvPicPr>
          <p:cNvPr id="2" name="Picture 1"/>
          <p:cNvPicPr>
            <a:picLocks noChangeAspect="1"/>
          </p:cNvPicPr>
          <p:nvPr/>
        </p:nvPicPr>
        <p:blipFill rotWithShape="1">
          <a:blip r:embed="rId3"/>
          <a:srcRect l="12148" t="16064" r="40013" b="9156"/>
          <a:stretch/>
        </p:blipFill>
        <p:spPr>
          <a:xfrm>
            <a:off x="251613" y="1429700"/>
            <a:ext cx="6017394" cy="52884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9" name="Curved Right Arrow 48"/>
          <p:cNvSpPr/>
          <p:nvPr/>
        </p:nvSpPr>
        <p:spPr>
          <a:xfrm>
            <a:off x="753979" y="4780547"/>
            <a:ext cx="433137" cy="705853"/>
          </a:xfrm>
          <a:prstGeom prst="curv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solidFill>
                <a:schemeClr val="tx1"/>
              </a:solidFill>
            </a:endParaRPr>
          </a:p>
        </p:txBody>
      </p:sp>
      <p:pic>
        <p:nvPicPr>
          <p:cNvPr id="50" name="Picture 2" descr="https://cdn3.vox-cdn.com/thumbor/jGLnhh0oTpF0oU_zA2CAIaw3uLY=/cdn0.vox-cdn.com/uploads/chorus_asset/file/3916794/xps13-44.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2155" y="2967788"/>
            <a:ext cx="853440" cy="6400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1" name="Таблица 11"/>
          <p:cNvGraphicFramePr>
            <a:graphicFrameLocks noGrp="1"/>
          </p:cNvGraphicFramePr>
          <p:nvPr>
            <p:extLst>
              <p:ext uri="{D42A27DB-BD31-4B8C-83A1-F6EECF244321}">
                <p14:modId xmlns:p14="http://schemas.microsoft.com/office/powerpoint/2010/main" val="2468142970"/>
              </p:ext>
            </p:extLst>
          </p:nvPr>
        </p:nvGraphicFramePr>
        <p:xfrm>
          <a:off x="6410154" y="2967788"/>
          <a:ext cx="4568545" cy="640080"/>
        </p:xfrm>
        <a:graphic>
          <a:graphicData uri="http://schemas.openxmlformats.org/drawingml/2006/table">
            <a:tbl>
              <a:tblPr firstRow="1" bandRow="1">
                <a:tableStyleId>{3B4B98B0-60AC-42C2-AFA5-B58CD77FA1E5}</a:tableStyleId>
              </a:tblPr>
              <a:tblGrid>
                <a:gridCol w="4568545">
                  <a:extLst>
                    <a:ext uri="{9D8B030D-6E8A-4147-A177-3AD203B41FA5}">
                      <a16:colId xmlns:a16="http://schemas.microsoft.com/office/drawing/2014/main" val="20000"/>
                    </a:ext>
                  </a:extLst>
                </a:gridCol>
              </a:tblGrid>
              <a:tr h="370840">
                <a:tc>
                  <a:txBody>
                    <a:bodyPr/>
                    <a:lstStyle/>
                    <a:p>
                      <a:r>
                        <a:rPr lang="en-US" sz="1800" b="0" baseline="0" dirty="0" smtClean="0">
                          <a:latin typeface="Courier New" panose="02070309020205020404" pitchFamily="49" charset="0"/>
                          <a:cs typeface="Courier New" panose="02070309020205020404" pitchFamily="49" charset="0"/>
                        </a:rPr>
                        <a:t>The number is 14</a:t>
                      </a:r>
                    </a:p>
                    <a:p>
                      <a:r>
                        <a:rPr lang="en-US" sz="1800" b="0" baseline="0" dirty="0" smtClean="0">
                          <a:latin typeface="Courier New" panose="02070309020205020404" pitchFamily="49" charset="0"/>
                          <a:cs typeface="Courier New" panose="02070309020205020404" pitchFamily="49" charset="0"/>
                        </a:rPr>
                        <a:t>The sum is 105</a:t>
                      </a:r>
                    </a:p>
                  </a:txBody>
                  <a:tcPr>
                    <a:solidFill>
                      <a:schemeClr val="bg2"/>
                    </a:solidFill>
                  </a:tcPr>
                </a:tc>
                <a:extLst>
                  <a:ext uri="{0D108BD9-81ED-4DB2-BD59-A6C34878D82A}">
                    <a16:rowId xmlns:a16="http://schemas.microsoft.com/office/drawing/2014/main" val="10000"/>
                  </a:ext>
                </a:extLst>
              </a:tr>
            </a:tbl>
          </a:graphicData>
        </a:graphic>
      </p:graphicFrame>
      <p:sp>
        <p:nvSpPr>
          <p:cNvPr id="54" name="Подзаголовок 4"/>
          <p:cNvSpPr txBox="1">
            <a:spLocks/>
          </p:cNvSpPr>
          <p:nvPr/>
        </p:nvSpPr>
        <p:spPr>
          <a:xfrm>
            <a:off x="6410154" y="3736974"/>
            <a:ext cx="5425441" cy="104357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marL="0" lvl="1" indent="546100" algn="just">
              <a:lnSpc>
                <a:spcPct val="100000"/>
              </a:lnSpc>
            </a:pPr>
            <a:r>
              <a:rPr lang="en-US" sz="3000" dirty="0" smtClean="0">
                <a:solidFill>
                  <a:schemeClr val="accent5">
                    <a:lumMod val="75000"/>
                  </a:schemeClr>
                </a:solidFill>
                <a:latin typeface="+mj-lt"/>
              </a:rPr>
              <a:t>Without lines 13-14, the output would be</a:t>
            </a:r>
            <a:endParaRPr lang="en-US" sz="3000" dirty="0">
              <a:solidFill>
                <a:schemeClr val="accent5">
                  <a:lumMod val="75000"/>
                </a:schemeClr>
              </a:solidFill>
              <a:latin typeface="+mj-lt"/>
            </a:endParaRPr>
          </a:p>
        </p:txBody>
      </p:sp>
      <p:pic>
        <p:nvPicPr>
          <p:cNvPr id="55" name="Picture 2" descr="https://cdn3.vox-cdn.com/thumbor/jGLnhh0oTpF0oU_zA2CAIaw3uLY=/cdn0.vox-cdn.com/uploads/chorus_asset/file/3916794/xps13-44.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8699" y="4780547"/>
            <a:ext cx="853440" cy="6400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6" name="Таблица 11"/>
          <p:cNvGraphicFramePr>
            <a:graphicFrameLocks noGrp="1"/>
          </p:cNvGraphicFramePr>
          <p:nvPr>
            <p:extLst>
              <p:ext uri="{D42A27DB-BD31-4B8C-83A1-F6EECF244321}">
                <p14:modId xmlns:p14="http://schemas.microsoft.com/office/powerpoint/2010/main" val="217161708"/>
              </p:ext>
            </p:extLst>
          </p:nvPr>
        </p:nvGraphicFramePr>
        <p:xfrm>
          <a:off x="6406698" y="4780547"/>
          <a:ext cx="4568545" cy="640080"/>
        </p:xfrm>
        <a:graphic>
          <a:graphicData uri="http://schemas.openxmlformats.org/drawingml/2006/table">
            <a:tbl>
              <a:tblPr firstRow="1" bandRow="1">
                <a:tableStyleId>{3B4B98B0-60AC-42C2-AFA5-B58CD77FA1E5}</a:tableStyleId>
              </a:tblPr>
              <a:tblGrid>
                <a:gridCol w="4568545">
                  <a:extLst>
                    <a:ext uri="{9D8B030D-6E8A-4147-A177-3AD203B41FA5}">
                      <a16:colId xmlns:a16="http://schemas.microsoft.com/office/drawing/2014/main" val="20000"/>
                    </a:ext>
                  </a:extLst>
                </a:gridCol>
              </a:tblGrid>
              <a:tr h="370840">
                <a:tc>
                  <a:txBody>
                    <a:bodyPr/>
                    <a:lstStyle/>
                    <a:p>
                      <a:r>
                        <a:rPr lang="en-US" sz="1800" b="0" baseline="0" dirty="0" smtClean="0">
                          <a:latin typeface="Courier New" panose="02070309020205020404" pitchFamily="49" charset="0"/>
                          <a:cs typeface="Courier New" panose="02070309020205020404" pitchFamily="49" charset="0"/>
                        </a:rPr>
                        <a:t>The number is 20</a:t>
                      </a:r>
                    </a:p>
                    <a:p>
                      <a:r>
                        <a:rPr lang="en-US" sz="1800" b="0" baseline="0" dirty="0" smtClean="0">
                          <a:latin typeface="Courier New" panose="02070309020205020404" pitchFamily="49" charset="0"/>
                          <a:cs typeface="Courier New" panose="02070309020205020404" pitchFamily="49" charset="0"/>
                        </a:rPr>
                        <a:t>The sum is 210</a:t>
                      </a:r>
                    </a:p>
                  </a:txBody>
                  <a:tcPr>
                    <a:solidFill>
                      <a:schemeClr val="bg2"/>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3458161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3705726" y="297810"/>
            <a:ext cx="8129870"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Keywords </a:t>
            </a:r>
            <a:r>
              <a:rPr lang="en-US" b="1" dirty="0" smtClean="0">
                <a:solidFill>
                  <a:schemeClr val="accent5"/>
                </a:solidFill>
              </a:rPr>
              <a:t>break </a:t>
            </a:r>
            <a:r>
              <a:rPr lang="en-US" dirty="0" smtClean="0">
                <a:solidFill>
                  <a:schemeClr val="accent5"/>
                </a:solidFill>
              </a:rPr>
              <a:t>and </a:t>
            </a:r>
            <a:r>
              <a:rPr lang="en-US" b="1" dirty="0" smtClean="0">
                <a:solidFill>
                  <a:schemeClr val="accent5"/>
                </a:solidFill>
              </a:rPr>
              <a:t>continue</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10" name="Подзаголовок 4"/>
          <p:cNvSpPr txBox="1">
            <a:spLocks/>
          </p:cNvSpPr>
          <p:nvPr/>
        </p:nvSpPr>
        <p:spPr>
          <a:xfrm>
            <a:off x="6269007" y="1362912"/>
            <a:ext cx="5563132" cy="125051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marL="0" lvl="1" indent="546100" algn="just">
              <a:lnSpc>
                <a:spcPct val="100000"/>
              </a:lnSpc>
            </a:pPr>
            <a:r>
              <a:rPr lang="en-US" sz="3000" dirty="0" smtClean="0">
                <a:solidFill>
                  <a:schemeClr val="accent5">
                    <a:lumMod val="75000"/>
                  </a:schemeClr>
                </a:solidFill>
                <a:latin typeface="+mj-lt"/>
              </a:rPr>
              <a:t>You can also use the </a:t>
            </a:r>
            <a:r>
              <a:rPr lang="en-US" sz="3000" b="1" dirty="0" smtClean="0">
                <a:solidFill>
                  <a:schemeClr val="accent5">
                    <a:lumMod val="75000"/>
                  </a:schemeClr>
                </a:solidFill>
                <a:latin typeface="+mj-lt"/>
              </a:rPr>
              <a:t>continue </a:t>
            </a:r>
            <a:r>
              <a:rPr lang="en-US" sz="3000" dirty="0" smtClean="0">
                <a:solidFill>
                  <a:schemeClr val="accent5">
                    <a:lumMod val="75000"/>
                  </a:schemeClr>
                </a:solidFill>
                <a:latin typeface="+mj-lt"/>
              </a:rPr>
              <a:t>keyword in a loop.</a:t>
            </a:r>
            <a:endParaRPr lang="en-US" sz="3000" dirty="0">
              <a:solidFill>
                <a:schemeClr val="accent5">
                  <a:lumMod val="75000"/>
                </a:schemeClr>
              </a:solidFill>
              <a:latin typeface="+mj-lt"/>
            </a:endParaRPr>
          </a:p>
        </p:txBody>
      </p:sp>
      <p:pic>
        <p:nvPicPr>
          <p:cNvPr id="50" name="Picture 2" descr="https://cdn3.vox-cdn.com/thumbor/jGLnhh0oTpF0oU_zA2CAIaw3uLY=/cdn0.vox-cdn.com/uploads/chorus_asset/file/3916794/xps13-44.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2155" y="2967788"/>
            <a:ext cx="853440" cy="6400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1" name="Таблица 11"/>
          <p:cNvGraphicFramePr>
            <a:graphicFrameLocks noGrp="1"/>
          </p:cNvGraphicFramePr>
          <p:nvPr>
            <p:extLst>
              <p:ext uri="{D42A27DB-BD31-4B8C-83A1-F6EECF244321}">
                <p14:modId xmlns:p14="http://schemas.microsoft.com/office/powerpoint/2010/main" val="1239817655"/>
              </p:ext>
            </p:extLst>
          </p:nvPr>
        </p:nvGraphicFramePr>
        <p:xfrm>
          <a:off x="6144126" y="2967788"/>
          <a:ext cx="4834573" cy="640080"/>
        </p:xfrm>
        <a:graphic>
          <a:graphicData uri="http://schemas.openxmlformats.org/drawingml/2006/table">
            <a:tbl>
              <a:tblPr firstRow="1" bandRow="1">
                <a:tableStyleId>{3B4B98B0-60AC-42C2-AFA5-B58CD77FA1E5}</a:tableStyleId>
              </a:tblPr>
              <a:tblGrid>
                <a:gridCol w="4834573">
                  <a:extLst>
                    <a:ext uri="{9D8B030D-6E8A-4147-A177-3AD203B41FA5}">
                      <a16:colId xmlns:a16="http://schemas.microsoft.com/office/drawing/2014/main" val="20000"/>
                    </a:ext>
                  </a:extLst>
                </a:gridCol>
              </a:tblGrid>
              <a:tr h="640080">
                <a:tc>
                  <a:txBody>
                    <a:bodyPr/>
                    <a:lstStyle/>
                    <a:p>
                      <a:r>
                        <a:rPr lang="en-US" sz="1800" b="0" baseline="0" dirty="0" smtClean="0">
                          <a:latin typeface="Courier New" panose="02070309020205020404" pitchFamily="49" charset="0"/>
                          <a:cs typeface="Courier New" panose="02070309020205020404" pitchFamily="49" charset="0"/>
                        </a:rPr>
                        <a:t>The sum is 189</a:t>
                      </a:r>
                    </a:p>
                  </a:txBody>
                  <a:tcPr>
                    <a:solidFill>
                      <a:schemeClr val="bg2"/>
                    </a:solidFill>
                  </a:tcPr>
                </a:tc>
                <a:extLst>
                  <a:ext uri="{0D108BD9-81ED-4DB2-BD59-A6C34878D82A}">
                    <a16:rowId xmlns:a16="http://schemas.microsoft.com/office/drawing/2014/main" val="10000"/>
                  </a:ext>
                </a:extLst>
              </a:tr>
            </a:tbl>
          </a:graphicData>
        </a:graphic>
      </p:graphicFrame>
      <p:pic>
        <p:nvPicPr>
          <p:cNvPr id="3" name="Picture 2"/>
          <p:cNvPicPr>
            <a:picLocks noChangeAspect="1"/>
          </p:cNvPicPr>
          <p:nvPr/>
        </p:nvPicPr>
        <p:blipFill rotWithShape="1">
          <a:blip r:embed="rId4"/>
          <a:srcRect l="12271" t="15844" r="45808" b="12665"/>
          <a:stretch/>
        </p:blipFill>
        <p:spPr>
          <a:xfrm>
            <a:off x="364711" y="1346870"/>
            <a:ext cx="5647419" cy="54148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Curved Right Arrow 4"/>
          <p:cNvSpPr/>
          <p:nvPr/>
        </p:nvSpPr>
        <p:spPr>
          <a:xfrm rot="1491013">
            <a:off x="814296" y="4521545"/>
            <a:ext cx="491326" cy="684769"/>
          </a:xfrm>
          <a:prstGeom prst="curvedRightArrow">
            <a:avLst>
              <a:gd name="adj1" fmla="val 4909"/>
              <a:gd name="adj2" fmla="val 28007"/>
              <a:gd name="adj3" fmla="val 25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solidFill>
                <a:schemeClr val="tx1"/>
              </a:solidFill>
            </a:endParaRPr>
          </a:p>
        </p:txBody>
      </p:sp>
      <p:sp>
        <p:nvSpPr>
          <p:cNvPr id="16" name="Подзаголовок 4"/>
          <p:cNvSpPr txBox="1">
            <a:spLocks/>
          </p:cNvSpPr>
          <p:nvPr/>
        </p:nvSpPr>
        <p:spPr>
          <a:xfrm>
            <a:off x="6269008" y="3736974"/>
            <a:ext cx="5566588" cy="104357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marL="0" lvl="1" indent="546100" algn="just">
              <a:lnSpc>
                <a:spcPct val="100000"/>
              </a:lnSpc>
            </a:pPr>
            <a:r>
              <a:rPr lang="en-US" sz="3000" dirty="0" smtClean="0">
                <a:solidFill>
                  <a:schemeClr val="accent5">
                    <a:lumMod val="75000"/>
                  </a:schemeClr>
                </a:solidFill>
                <a:latin typeface="+mj-lt"/>
              </a:rPr>
              <a:t>Without lines 12-13, the output would be as follows:</a:t>
            </a:r>
            <a:endParaRPr lang="en-US" sz="3000" dirty="0">
              <a:solidFill>
                <a:schemeClr val="accent5">
                  <a:lumMod val="75000"/>
                </a:schemeClr>
              </a:solidFill>
              <a:latin typeface="+mj-lt"/>
            </a:endParaRPr>
          </a:p>
        </p:txBody>
      </p:sp>
      <p:pic>
        <p:nvPicPr>
          <p:cNvPr id="17" name="Picture 2" descr="https://cdn3.vox-cdn.com/thumbor/jGLnhh0oTpF0oU_zA2CAIaw3uLY=/cdn0.vox-cdn.com/uploads/chorus_asset/file/3916794/xps13-44.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2155" y="4780547"/>
            <a:ext cx="853440" cy="6400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8" name="Таблица 11"/>
          <p:cNvGraphicFramePr>
            <a:graphicFrameLocks noGrp="1"/>
          </p:cNvGraphicFramePr>
          <p:nvPr>
            <p:extLst>
              <p:ext uri="{D42A27DB-BD31-4B8C-83A1-F6EECF244321}">
                <p14:modId xmlns:p14="http://schemas.microsoft.com/office/powerpoint/2010/main" val="1122536383"/>
              </p:ext>
            </p:extLst>
          </p:nvPr>
        </p:nvGraphicFramePr>
        <p:xfrm>
          <a:off x="6144126" y="4780547"/>
          <a:ext cx="4834573" cy="640080"/>
        </p:xfrm>
        <a:graphic>
          <a:graphicData uri="http://schemas.openxmlformats.org/drawingml/2006/table">
            <a:tbl>
              <a:tblPr firstRow="1" bandRow="1">
                <a:tableStyleId>{3B4B98B0-60AC-42C2-AFA5-B58CD77FA1E5}</a:tableStyleId>
              </a:tblPr>
              <a:tblGrid>
                <a:gridCol w="4834573">
                  <a:extLst>
                    <a:ext uri="{9D8B030D-6E8A-4147-A177-3AD203B41FA5}">
                      <a16:colId xmlns:a16="http://schemas.microsoft.com/office/drawing/2014/main" val="20000"/>
                    </a:ext>
                  </a:extLst>
                </a:gridCol>
              </a:tblGrid>
              <a:tr h="640080">
                <a:tc>
                  <a:txBody>
                    <a:bodyPr/>
                    <a:lstStyle/>
                    <a:p>
                      <a:r>
                        <a:rPr lang="en-US" sz="1800" b="0" baseline="0" dirty="0" smtClean="0">
                          <a:latin typeface="Courier New" panose="02070309020205020404" pitchFamily="49" charset="0"/>
                          <a:cs typeface="Courier New" panose="02070309020205020404" pitchFamily="49" charset="0"/>
                        </a:rPr>
                        <a:t>The sum is 210</a:t>
                      </a:r>
                    </a:p>
                  </a:txBody>
                  <a:tcPr>
                    <a:solidFill>
                      <a:schemeClr val="bg2"/>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9050038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3705726" y="297810"/>
            <a:ext cx="8129870"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Keywords </a:t>
            </a:r>
            <a:r>
              <a:rPr lang="en-US" b="1" dirty="0" smtClean="0">
                <a:solidFill>
                  <a:schemeClr val="accent5"/>
                </a:solidFill>
              </a:rPr>
              <a:t>break </a:t>
            </a:r>
            <a:r>
              <a:rPr lang="en-US" dirty="0" smtClean="0">
                <a:solidFill>
                  <a:schemeClr val="accent5"/>
                </a:solidFill>
              </a:rPr>
              <a:t>and </a:t>
            </a:r>
            <a:r>
              <a:rPr lang="en-US" b="1" dirty="0" smtClean="0">
                <a:solidFill>
                  <a:schemeClr val="accent5"/>
                </a:solidFill>
              </a:rPr>
              <a:t>continue</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10" name="Подзаголовок 4"/>
          <p:cNvSpPr txBox="1">
            <a:spLocks/>
          </p:cNvSpPr>
          <p:nvPr/>
        </p:nvSpPr>
        <p:spPr>
          <a:xfrm>
            <a:off x="332627" y="1362912"/>
            <a:ext cx="11499512" cy="147577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marL="0" lvl="1" indent="546100" algn="just">
              <a:lnSpc>
                <a:spcPct val="100000"/>
              </a:lnSpc>
            </a:pPr>
            <a:r>
              <a:rPr lang="en-US" sz="3000" dirty="0" smtClean="0">
                <a:solidFill>
                  <a:schemeClr val="accent5">
                    <a:lumMod val="75000"/>
                  </a:schemeClr>
                </a:solidFill>
                <a:latin typeface="+mj-lt"/>
              </a:rPr>
              <a:t>Suppose you need to write a program to find the smallest factor other than </a:t>
            </a:r>
            <a:r>
              <a:rPr lang="en-US" sz="3000" b="1" dirty="0" smtClean="0">
                <a:solidFill>
                  <a:schemeClr val="accent5">
                    <a:lumMod val="75000"/>
                  </a:schemeClr>
                </a:solidFill>
                <a:latin typeface="+mj-lt"/>
              </a:rPr>
              <a:t>1 </a:t>
            </a:r>
            <a:r>
              <a:rPr lang="en-US" sz="3000" dirty="0" smtClean="0">
                <a:solidFill>
                  <a:schemeClr val="accent5">
                    <a:lumMod val="75000"/>
                  </a:schemeClr>
                </a:solidFill>
                <a:latin typeface="+mj-lt"/>
              </a:rPr>
              <a:t>for an integer </a:t>
            </a:r>
            <a:r>
              <a:rPr lang="en-US" sz="3000" b="1" dirty="0" smtClean="0">
                <a:solidFill>
                  <a:schemeClr val="accent5">
                    <a:lumMod val="75000"/>
                  </a:schemeClr>
                </a:solidFill>
                <a:latin typeface="+mj-lt"/>
              </a:rPr>
              <a:t>n </a:t>
            </a:r>
            <a:r>
              <a:rPr lang="en-US" sz="3000" dirty="0" smtClean="0">
                <a:solidFill>
                  <a:schemeClr val="accent5">
                    <a:lumMod val="75000"/>
                  </a:schemeClr>
                </a:solidFill>
                <a:latin typeface="+mj-lt"/>
              </a:rPr>
              <a:t>(assume </a:t>
            </a:r>
            <a:r>
              <a:rPr lang="en-US" sz="3000" b="1" dirty="0" smtClean="0">
                <a:solidFill>
                  <a:schemeClr val="accent5">
                    <a:lumMod val="75000"/>
                  </a:schemeClr>
                </a:solidFill>
                <a:latin typeface="+mj-lt"/>
              </a:rPr>
              <a:t>n &gt;= 2</a:t>
            </a:r>
            <a:r>
              <a:rPr lang="en-US" sz="3000" dirty="0" smtClean="0">
                <a:solidFill>
                  <a:schemeClr val="accent5">
                    <a:lumMod val="75000"/>
                  </a:schemeClr>
                </a:solidFill>
                <a:latin typeface="+mj-lt"/>
              </a:rPr>
              <a:t>). You can write a simple and intuitive code using the </a:t>
            </a:r>
            <a:r>
              <a:rPr lang="en-US" sz="3000" b="1" dirty="0" smtClean="0">
                <a:solidFill>
                  <a:schemeClr val="accent5">
                    <a:lumMod val="75000"/>
                  </a:schemeClr>
                </a:solidFill>
                <a:latin typeface="+mj-lt"/>
              </a:rPr>
              <a:t>break </a:t>
            </a:r>
            <a:r>
              <a:rPr lang="en-US" sz="3000" dirty="0" smtClean="0">
                <a:solidFill>
                  <a:schemeClr val="accent5">
                    <a:lumMod val="75000"/>
                  </a:schemeClr>
                </a:solidFill>
                <a:latin typeface="+mj-lt"/>
              </a:rPr>
              <a:t>statement as follows:</a:t>
            </a:r>
            <a:endParaRPr lang="en-US" sz="3000" dirty="0">
              <a:solidFill>
                <a:schemeClr val="accent5">
                  <a:lumMod val="75000"/>
                </a:schemeClr>
              </a:solidFill>
              <a:latin typeface="+mj-lt"/>
            </a:endParaRPr>
          </a:p>
        </p:txBody>
      </p:sp>
      <p:pic>
        <p:nvPicPr>
          <p:cNvPr id="2" name="Picture 1"/>
          <p:cNvPicPr>
            <a:picLocks noChangeAspect="1"/>
          </p:cNvPicPr>
          <p:nvPr/>
        </p:nvPicPr>
        <p:blipFill rotWithShape="1">
          <a:blip r:embed="rId3"/>
          <a:srcRect l="15724" t="16064" r="41616" b="54111"/>
          <a:stretch/>
        </p:blipFill>
        <p:spPr>
          <a:xfrm>
            <a:off x="332627" y="3176337"/>
            <a:ext cx="5550568" cy="21817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p:cNvPicPr>
            <a:picLocks noChangeAspect="1"/>
          </p:cNvPicPr>
          <p:nvPr/>
        </p:nvPicPr>
        <p:blipFill rotWithShape="1">
          <a:blip r:embed="rId4"/>
          <a:srcRect l="15848" t="16064" r="41986" b="51041"/>
          <a:stretch/>
        </p:blipFill>
        <p:spPr>
          <a:xfrm>
            <a:off x="6845468" y="3176337"/>
            <a:ext cx="4986671" cy="21871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Equal 10"/>
          <p:cNvSpPr/>
          <p:nvPr/>
        </p:nvSpPr>
        <p:spPr>
          <a:xfrm>
            <a:off x="5883195" y="3834063"/>
            <a:ext cx="962273" cy="866274"/>
          </a:xfrm>
          <a:prstGeom prst="mathEqual">
            <a:avLst>
              <a:gd name="adj1" fmla="val 12409"/>
              <a:gd name="adj2" fmla="val 117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19" name="Подзаголовок 4"/>
          <p:cNvSpPr txBox="1">
            <a:spLocks/>
          </p:cNvSpPr>
          <p:nvPr/>
        </p:nvSpPr>
        <p:spPr>
          <a:xfrm>
            <a:off x="332627" y="5680447"/>
            <a:ext cx="11499512" cy="105795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marL="0" lvl="1" indent="546100" algn="just">
              <a:lnSpc>
                <a:spcPct val="100000"/>
              </a:lnSpc>
            </a:pPr>
            <a:r>
              <a:rPr lang="en-US" sz="3000" dirty="0" smtClean="0">
                <a:solidFill>
                  <a:schemeClr val="accent5">
                    <a:lumMod val="75000"/>
                  </a:schemeClr>
                </a:solidFill>
                <a:latin typeface="+mj-lt"/>
              </a:rPr>
              <a:t>Too many </a:t>
            </a:r>
            <a:r>
              <a:rPr lang="en-US" sz="3000" b="1" dirty="0" smtClean="0">
                <a:solidFill>
                  <a:schemeClr val="accent5">
                    <a:lumMod val="75000"/>
                  </a:schemeClr>
                </a:solidFill>
                <a:latin typeface="+mj-lt"/>
              </a:rPr>
              <a:t>break </a:t>
            </a:r>
            <a:r>
              <a:rPr lang="en-US" sz="3000" dirty="0" smtClean="0">
                <a:solidFill>
                  <a:schemeClr val="accent5">
                    <a:lumMod val="75000"/>
                  </a:schemeClr>
                </a:solidFill>
                <a:latin typeface="+mj-lt"/>
              </a:rPr>
              <a:t>and </a:t>
            </a:r>
            <a:r>
              <a:rPr lang="en-US" sz="3000" b="1" dirty="0" smtClean="0">
                <a:solidFill>
                  <a:schemeClr val="accent5">
                    <a:lumMod val="75000"/>
                  </a:schemeClr>
                </a:solidFill>
                <a:latin typeface="+mj-lt"/>
              </a:rPr>
              <a:t>continue </a:t>
            </a:r>
            <a:r>
              <a:rPr lang="en-US" sz="3000" dirty="0" smtClean="0">
                <a:solidFill>
                  <a:schemeClr val="accent5">
                    <a:lumMod val="75000"/>
                  </a:schemeClr>
                </a:solidFill>
                <a:latin typeface="+mj-lt"/>
              </a:rPr>
              <a:t>statements will produce a loop with many exit points and make the program difficult to read.</a:t>
            </a:r>
            <a:endParaRPr lang="en-US" sz="3000" dirty="0">
              <a:solidFill>
                <a:schemeClr val="accent5">
                  <a:lumMod val="75000"/>
                </a:schemeClr>
              </a:solidFill>
              <a:latin typeface="+mj-lt"/>
            </a:endParaRPr>
          </a:p>
        </p:txBody>
      </p:sp>
    </p:spTree>
    <p:extLst>
      <p:ext uri="{BB962C8B-B14F-4D97-AF65-F5344CB8AC3E}">
        <p14:creationId xmlns:p14="http://schemas.microsoft.com/office/powerpoint/2010/main" val="310009158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3481137" y="297810"/>
            <a:ext cx="8354459"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Note</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11" name="Подзаголовок 4"/>
          <p:cNvSpPr txBox="1">
            <a:spLocks/>
          </p:cNvSpPr>
          <p:nvPr/>
        </p:nvSpPr>
        <p:spPr>
          <a:xfrm>
            <a:off x="332627" y="2115680"/>
            <a:ext cx="11502968" cy="26488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marL="96838" lvl="1" algn="just"/>
            <a:r>
              <a:rPr lang="en-US" sz="3600" dirty="0" smtClean="0">
                <a:solidFill>
                  <a:schemeClr val="accent5"/>
                </a:solidFill>
                <a:latin typeface="+mj-lt"/>
                <a:cs typeface="Courier New" panose="02070309020205020404" pitchFamily="49" charset="0"/>
              </a:rPr>
              <a:t>	Some programming languages including C++ have a </a:t>
            </a:r>
            <a:r>
              <a:rPr lang="en-US" sz="3600" b="1" dirty="0" err="1" smtClean="0">
                <a:solidFill>
                  <a:schemeClr val="accent5"/>
                </a:solidFill>
                <a:latin typeface="+mj-lt"/>
                <a:cs typeface="Courier New" panose="02070309020205020404" pitchFamily="49" charset="0"/>
              </a:rPr>
              <a:t>goto</a:t>
            </a:r>
            <a:r>
              <a:rPr lang="en-US" sz="3600" b="1" dirty="0" smtClean="0">
                <a:solidFill>
                  <a:schemeClr val="accent5"/>
                </a:solidFill>
                <a:latin typeface="+mj-lt"/>
                <a:cs typeface="Courier New" panose="02070309020205020404" pitchFamily="49" charset="0"/>
              </a:rPr>
              <a:t> </a:t>
            </a:r>
            <a:r>
              <a:rPr lang="en-US" sz="3600" dirty="0" smtClean="0">
                <a:solidFill>
                  <a:schemeClr val="accent5"/>
                </a:solidFill>
                <a:latin typeface="+mj-lt"/>
                <a:cs typeface="Courier New" panose="02070309020205020404" pitchFamily="49" charset="0"/>
              </a:rPr>
              <a:t>statement indiscriminately transfers control to any statement in the program and executes it. This makes your program vulnerable to errors. The </a:t>
            </a:r>
            <a:r>
              <a:rPr lang="en-US" sz="3600" b="1" dirty="0" smtClean="0">
                <a:solidFill>
                  <a:schemeClr val="accent5"/>
                </a:solidFill>
                <a:latin typeface="+mj-lt"/>
                <a:cs typeface="Courier New" panose="02070309020205020404" pitchFamily="49" charset="0"/>
              </a:rPr>
              <a:t>break </a:t>
            </a:r>
            <a:r>
              <a:rPr lang="en-US" sz="3600" dirty="0" smtClean="0">
                <a:solidFill>
                  <a:schemeClr val="accent5"/>
                </a:solidFill>
                <a:latin typeface="+mj-lt"/>
                <a:cs typeface="Courier New" panose="02070309020205020404" pitchFamily="49" charset="0"/>
              </a:rPr>
              <a:t>and </a:t>
            </a:r>
            <a:r>
              <a:rPr lang="en-US" sz="3600" b="1" dirty="0" smtClean="0">
                <a:solidFill>
                  <a:schemeClr val="accent5"/>
                </a:solidFill>
                <a:latin typeface="+mj-lt"/>
                <a:cs typeface="Courier New" panose="02070309020205020404" pitchFamily="49" charset="0"/>
              </a:rPr>
              <a:t>continue </a:t>
            </a:r>
            <a:r>
              <a:rPr lang="en-US" sz="3600" dirty="0" smtClean="0">
                <a:solidFill>
                  <a:schemeClr val="accent5"/>
                </a:solidFill>
                <a:latin typeface="+mj-lt"/>
                <a:cs typeface="Courier New" panose="02070309020205020404" pitchFamily="49" charset="0"/>
              </a:rPr>
              <a:t>statements in C++ are different from </a:t>
            </a:r>
            <a:r>
              <a:rPr lang="en-US" sz="3600" b="1" dirty="0" err="1" smtClean="0">
                <a:solidFill>
                  <a:schemeClr val="accent5"/>
                </a:solidFill>
                <a:latin typeface="+mj-lt"/>
                <a:cs typeface="Courier New" panose="02070309020205020404" pitchFamily="49" charset="0"/>
              </a:rPr>
              <a:t>goto</a:t>
            </a:r>
            <a:r>
              <a:rPr lang="en-US" sz="3600" b="1" dirty="0" smtClean="0">
                <a:solidFill>
                  <a:schemeClr val="accent5"/>
                </a:solidFill>
                <a:latin typeface="+mj-lt"/>
                <a:cs typeface="Courier New" panose="02070309020205020404" pitchFamily="49" charset="0"/>
              </a:rPr>
              <a:t> </a:t>
            </a:r>
            <a:r>
              <a:rPr lang="en-US" sz="3600" dirty="0" smtClean="0">
                <a:solidFill>
                  <a:schemeClr val="accent5"/>
                </a:solidFill>
                <a:latin typeface="+mj-lt"/>
                <a:cs typeface="Courier New" panose="02070309020205020404" pitchFamily="49" charset="0"/>
              </a:rPr>
              <a:t>statements. </a:t>
            </a:r>
          </a:p>
        </p:txBody>
      </p:sp>
    </p:spTree>
    <p:extLst>
      <p:ext uri="{BB962C8B-B14F-4D97-AF65-F5344CB8AC3E}">
        <p14:creationId xmlns:p14="http://schemas.microsoft.com/office/powerpoint/2010/main" val="16195802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5495621" y="297810"/>
            <a:ext cx="6339975"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Check Point</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15" name="Подзаголовок 4"/>
          <p:cNvSpPr txBox="1">
            <a:spLocks/>
          </p:cNvSpPr>
          <p:nvPr/>
        </p:nvSpPr>
        <p:spPr>
          <a:xfrm>
            <a:off x="332627" y="1490039"/>
            <a:ext cx="11499512" cy="110757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marL="0" lvl="1" indent="546100" algn="just">
              <a:lnSpc>
                <a:spcPct val="100000"/>
              </a:lnSpc>
            </a:pPr>
            <a:r>
              <a:rPr lang="en-US" sz="3000" dirty="0" smtClean="0">
                <a:solidFill>
                  <a:schemeClr val="accent5">
                    <a:lumMod val="75000"/>
                  </a:schemeClr>
                </a:solidFill>
                <a:latin typeface="+mj-lt"/>
              </a:rPr>
              <a:t>What is the keyword </a:t>
            </a:r>
            <a:r>
              <a:rPr lang="en-US" sz="3000" b="1" dirty="0" smtClean="0">
                <a:solidFill>
                  <a:schemeClr val="accent5">
                    <a:lumMod val="75000"/>
                  </a:schemeClr>
                </a:solidFill>
                <a:latin typeface="+mj-lt"/>
              </a:rPr>
              <a:t>break </a:t>
            </a:r>
            <a:r>
              <a:rPr lang="en-US" sz="3000" dirty="0" smtClean="0">
                <a:solidFill>
                  <a:schemeClr val="accent5">
                    <a:lumMod val="75000"/>
                  </a:schemeClr>
                </a:solidFill>
                <a:latin typeface="+mj-lt"/>
              </a:rPr>
              <a:t>for? What is the </a:t>
            </a:r>
            <a:r>
              <a:rPr lang="en-US" sz="3000" b="1" dirty="0" smtClean="0">
                <a:solidFill>
                  <a:schemeClr val="accent5">
                    <a:lumMod val="75000"/>
                  </a:schemeClr>
                </a:solidFill>
                <a:latin typeface="+mj-lt"/>
              </a:rPr>
              <a:t>continue </a:t>
            </a:r>
            <a:r>
              <a:rPr lang="en-US" sz="3000" dirty="0" smtClean="0">
                <a:solidFill>
                  <a:schemeClr val="accent5">
                    <a:lumMod val="75000"/>
                  </a:schemeClr>
                </a:solidFill>
                <a:latin typeface="+mj-lt"/>
              </a:rPr>
              <a:t>for? Will the following programs terminate? If so, give the output.</a:t>
            </a:r>
            <a:endParaRPr lang="en-US" sz="3000" dirty="0">
              <a:solidFill>
                <a:schemeClr val="accent5">
                  <a:lumMod val="75000"/>
                </a:schemeClr>
              </a:solidFill>
              <a:latin typeface="+mj-lt"/>
            </a:endParaRPr>
          </a:p>
        </p:txBody>
      </p:sp>
      <p:pic>
        <p:nvPicPr>
          <p:cNvPr id="2" name="Picture 1"/>
          <p:cNvPicPr>
            <a:picLocks noChangeAspect="1"/>
          </p:cNvPicPr>
          <p:nvPr/>
        </p:nvPicPr>
        <p:blipFill rotWithShape="1">
          <a:blip r:embed="rId3"/>
          <a:srcRect l="15848" t="15844" r="59617" b="54112"/>
          <a:stretch/>
        </p:blipFill>
        <p:spPr>
          <a:xfrm>
            <a:off x="903363" y="2850429"/>
            <a:ext cx="4592258" cy="31615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rotWithShape="1">
          <a:blip r:embed="rId4"/>
          <a:srcRect l="15724" t="15844" r="60357" b="54112"/>
          <a:stretch/>
        </p:blipFill>
        <p:spPr>
          <a:xfrm>
            <a:off x="6427171" y="2850429"/>
            <a:ext cx="4476874" cy="31615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3536018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5495621" y="297810"/>
            <a:ext cx="6339975"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Check Point</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15" name="Подзаголовок 4"/>
          <p:cNvSpPr txBox="1">
            <a:spLocks/>
          </p:cNvSpPr>
          <p:nvPr/>
        </p:nvSpPr>
        <p:spPr>
          <a:xfrm>
            <a:off x="332627" y="1490039"/>
            <a:ext cx="11499512" cy="110757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marL="0" lvl="1" indent="546100" algn="just">
              <a:lnSpc>
                <a:spcPct val="100000"/>
              </a:lnSpc>
            </a:pPr>
            <a:r>
              <a:rPr lang="en-US" sz="3000" dirty="0" smtClean="0">
                <a:solidFill>
                  <a:schemeClr val="accent5">
                    <a:lumMod val="75000"/>
                  </a:schemeClr>
                </a:solidFill>
                <a:latin typeface="+mj-lt"/>
              </a:rPr>
              <a:t>The </a:t>
            </a:r>
            <a:r>
              <a:rPr lang="en-US" sz="3000" b="1" dirty="0" smtClean="0">
                <a:solidFill>
                  <a:schemeClr val="accent5">
                    <a:lumMod val="75000"/>
                  </a:schemeClr>
                </a:solidFill>
                <a:latin typeface="+mj-lt"/>
              </a:rPr>
              <a:t>for </a:t>
            </a:r>
            <a:r>
              <a:rPr lang="en-US" sz="3000" dirty="0" smtClean="0">
                <a:solidFill>
                  <a:schemeClr val="accent5">
                    <a:lumMod val="75000"/>
                  </a:schemeClr>
                </a:solidFill>
                <a:latin typeface="+mj-lt"/>
              </a:rPr>
              <a:t>loop on the left is converted into the </a:t>
            </a:r>
            <a:r>
              <a:rPr lang="en-US" sz="3000" b="1" dirty="0" smtClean="0">
                <a:solidFill>
                  <a:schemeClr val="accent5">
                    <a:lumMod val="75000"/>
                  </a:schemeClr>
                </a:solidFill>
                <a:latin typeface="+mj-lt"/>
              </a:rPr>
              <a:t>while </a:t>
            </a:r>
            <a:r>
              <a:rPr lang="en-US" sz="3000" dirty="0" smtClean="0">
                <a:solidFill>
                  <a:schemeClr val="accent5">
                    <a:lumMod val="75000"/>
                  </a:schemeClr>
                </a:solidFill>
                <a:latin typeface="+mj-lt"/>
              </a:rPr>
              <a:t>loop on the right. What is wrong? Correct it</a:t>
            </a:r>
            <a:endParaRPr lang="en-US" sz="3000" dirty="0">
              <a:solidFill>
                <a:schemeClr val="accent5">
                  <a:lumMod val="75000"/>
                </a:schemeClr>
              </a:solidFill>
              <a:latin typeface="+mj-lt"/>
            </a:endParaRPr>
          </a:p>
        </p:txBody>
      </p:sp>
      <p:pic>
        <p:nvPicPr>
          <p:cNvPr id="5" name="Picture 4"/>
          <p:cNvPicPr>
            <a:picLocks noChangeAspect="1"/>
          </p:cNvPicPr>
          <p:nvPr/>
        </p:nvPicPr>
        <p:blipFill rotWithShape="1">
          <a:blip r:embed="rId3"/>
          <a:srcRect l="15724" t="16283" r="57644" b="67270"/>
          <a:stretch/>
        </p:blipFill>
        <p:spPr>
          <a:xfrm>
            <a:off x="526357" y="2983830"/>
            <a:ext cx="4496950" cy="15614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p:cNvPicPr>
            <a:picLocks noChangeAspect="1"/>
          </p:cNvPicPr>
          <p:nvPr/>
        </p:nvPicPr>
        <p:blipFill rotWithShape="1">
          <a:blip r:embed="rId4"/>
          <a:srcRect l="15724" t="16064" r="57767" b="61129"/>
          <a:stretch/>
        </p:blipFill>
        <p:spPr>
          <a:xfrm>
            <a:off x="7012318" y="2598827"/>
            <a:ext cx="4819821" cy="23314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1" name="Straight Arrow Connector 10"/>
          <p:cNvCxnSpPr>
            <a:stCxn id="5" idx="3"/>
            <a:endCxn id="9" idx="1"/>
          </p:cNvCxnSpPr>
          <p:nvPr/>
        </p:nvCxnSpPr>
        <p:spPr>
          <a:xfrm>
            <a:off x="5023307" y="3764551"/>
            <a:ext cx="1989011"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p:cNvSpPr txBox="1"/>
          <p:nvPr/>
        </p:nvSpPr>
        <p:spPr>
          <a:xfrm>
            <a:off x="5439256" y="3395219"/>
            <a:ext cx="1157112" cy="369332"/>
          </a:xfrm>
          <a:prstGeom prst="rect">
            <a:avLst/>
          </a:prstGeom>
          <a:noFill/>
        </p:spPr>
        <p:txBody>
          <a:bodyPr wrap="none" rtlCol="0">
            <a:spAutoFit/>
          </a:bodyPr>
          <a:lstStyle/>
          <a:p>
            <a:r>
              <a:rPr lang="en-US" dirty="0" smtClean="0"/>
              <a:t>Converted</a:t>
            </a:r>
            <a:endParaRPr lang="ru-RU" dirty="0"/>
          </a:p>
        </p:txBody>
      </p:sp>
      <p:sp>
        <p:nvSpPr>
          <p:cNvPr id="16" name="TextBox 15"/>
          <p:cNvSpPr txBox="1"/>
          <p:nvPr/>
        </p:nvSpPr>
        <p:spPr>
          <a:xfrm>
            <a:off x="5439256" y="3793415"/>
            <a:ext cx="1385636" cy="646331"/>
          </a:xfrm>
          <a:prstGeom prst="rect">
            <a:avLst/>
          </a:prstGeom>
          <a:noFill/>
        </p:spPr>
        <p:txBody>
          <a:bodyPr wrap="none" rtlCol="0">
            <a:spAutoFit/>
          </a:bodyPr>
          <a:lstStyle/>
          <a:p>
            <a:r>
              <a:rPr lang="en-US" dirty="0" smtClean="0"/>
              <a:t>Wrong </a:t>
            </a:r>
          </a:p>
          <a:p>
            <a:r>
              <a:rPr lang="en-US" dirty="0"/>
              <a:t>c</a:t>
            </a:r>
            <a:r>
              <a:rPr lang="en-US" dirty="0" smtClean="0"/>
              <a:t>onversation</a:t>
            </a:r>
            <a:endParaRPr lang="ru-RU" dirty="0"/>
          </a:p>
        </p:txBody>
      </p:sp>
    </p:spTree>
    <p:extLst>
      <p:ext uri="{BB962C8B-B14F-4D97-AF65-F5344CB8AC3E}">
        <p14:creationId xmlns:p14="http://schemas.microsoft.com/office/powerpoint/2010/main" val="187480885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5495621" y="297810"/>
            <a:ext cx="6339975"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Check Point</a:t>
            </a:r>
            <a:endParaRPr lang="ru-RU" dirty="0">
              <a:solidFill>
                <a:schemeClr val="accent5"/>
              </a:solidFill>
            </a:endParaRPr>
          </a:p>
        </p:txBody>
      </p:sp>
      <p:pic>
        <p:nvPicPr>
          <p:cNvPr id="8" name="Picture 2" descr="Images-Logo-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15" name="Подзаголовок 4"/>
          <p:cNvSpPr txBox="1">
            <a:spLocks/>
          </p:cNvSpPr>
          <p:nvPr/>
        </p:nvSpPr>
        <p:spPr>
          <a:xfrm>
            <a:off x="336083" y="1284136"/>
            <a:ext cx="11499512" cy="211943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marL="0" lvl="1" indent="546100" algn="just">
              <a:lnSpc>
                <a:spcPct val="100000"/>
              </a:lnSpc>
            </a:pPr>
            <a:r>
              <a:rPr lang="en-US" sz="3000" dirty="0" smtClean="0">
                <a:solidFill>
                  <a:schemeClr val="accent5">
                    <a:lumMod val="75000"/>
                  </a:schemeClr>
                </a:solidFill>
                <a:latin typeface="+mj-lt"/>
              </a:rPr>
              <a:t>After the </a:t>
            </a:r>
            <a:r>
              <a:rPr lang="en-US" sz="3000" b="1" dirty="0" smtClean="0">
                <a:solidFill>
                  <a:schemeClr val="accent5">
                    <a:lumMod val="75000"/>
                  </a:schemeClr>
                </a:solidFill>
                <a:latin typeface="+mj-lt"/>
              </a:rPr>
              <a:t>break </a:t>
            </a:r>
            <a:r>
              <a:rPr lang="en-US" sz="3000" dirty="0" smtClean="0">
                <a:solidFill>
                  <a:schemeClr val="accent5">
                    <a:lumMod val="75000"/>
                  </a:schemeClr>
                </a:solidFill>
                <a:latin typeface="+mj-lt"/>
              </a:rPr>
              <a:t>statement in (a) is executed in the following loop, which statement is executed? Show the output. After the </a:t>
            </a:r>
            <a:r>
              <a:rPr lang="en-US" sz="3000" b="1" dirty="0" smtClean="0">
                <a:solidFill>
                  <a:schemeClr val="accent5">
                    <a:lumMod val="75000"/>
                  </a:schemeClr>
                </a:solidFill>
                <a:latin typeface="+mj-lt"/>
              </a:rPr>
              <a:t>continue </a:t>
            </a:r>
            <a:r>
              <a:rPr lang="en-US" sz="3000" dirty="0" smtClean="0">
                <a:solidFill>
                  <a:schemeClr val="accent5">
                    <a:lumMod val="75000"/>
                  </a:schemeClr>
                </a:solidFill>
                <a:latin typeface="+mj-lt"/>
              </a:rPr>
              <a:t>statement in (b) is executed in the following loop, which statement is executed? Show the output.</a:t>
            </a:r>
            <a:endParaRPr lang="en-US" sz="3000" dirty="0">
              <a:solidFill>
                <a:schemeClr val="accent5">
                  <a:lumMod val="75000"/>
                </a:schemeClr>
              </a:solidFill>
              <a:latin typeface="+mj-lt"/>
            </a:endParaRPr>
          </a:p>
        </p:txBody>
      </p:sp>
      <p:pic>
        <p:nvPicPr>
          <p:cNvPr id="2" name="Picture 1"/>
          <p:cNvPicPr>
            <a:picLocks noChangeAspect="1"/>
          </p:cNvPicPr>
          <p:nvPr/>
        </p:nvPicPr>
        <p:blipFill rotWithShape="1">
          <a:blip r:embed="rId4"/>
          <a:srcRect l="15848" t="16064" r="55548" b="48410"/>
          <a:stretch/>
        </p:blipFill>
        <p:spPr>
          <a:xfrm>
            <a:off x="753980" y="3203356"/>
            <a:ext cx="4602030" cy="32134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p:cNvSpPr txBox="1"/>
          <p:nvPr/>
        </p:nvSpPr>
        <p:spPr>
          <a:xfrm>
            <a:off x="2836826" y="6456584"/>
            <a:ext cx="436338" cy="369332"/>
          </a:xfrm>
          <a:prstGeom prst="rect">
            <a:avLst/>
          </a:prstGeom>
          <a:noFill/>
        </p:spPr>
        <p:txBody>
          <a:bodyPr wrap="none" rtlCol="0">
            <a:spAutoFit/>
          </a:bodyPr>
          <a:lstStyle/>
          <a:p>
            <a:r>
              <a:rPr lang="en-US" dirty="0" smtClean="0"/>
              <a:t>(a)</a:t>
            </a:r>
            <a:endParaRPr lang="ru-RU" dirty="0"/>
          </a:p>
        </p:txBody>
      </p:sp>
      <p:pic>
        <p:nvPicPr>
          <p:cNvPr id="10" name="Picture 9"/>
          <p:cNvPicPr>
            <a:picLocks noChangeAspect="1"/>
          </p:cNvPicPr>
          <p:nvPr/>
        </p:nvPicPr>
        <p:blipFill rotWithShape="1">
          <a:blip r:embed="rId5"/>
          <a:srcRect l="15971" t="15844" r="55425" b="48849"/>
          <a:stretch/>
        </p:blipFill>
        <p:spPr>
          <a:xfrm>
            <a:off x="6879297" y="3203356"/>
            <a:ext cx="4630614" cy="32134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TextBox 16"/>
          <p:cNvSpPr txBox="1"/>
          <p:nvPr/>
        </p:nvSpPr>
        <p:spPr>
          <a:xfrm>
            <a:off x="8976435" y="6472991"/>
            <a:ext cx="447558" cy="369332"/>
          </a:xfrm>
          <a:prstGeom prst="rect">
            <a:avLst/>
          </a:prstGeom>
          <a:noFill/>
        </p:spPr>
        <p:txBody>
          <a:bodyPr wrap="none" rtlCol="0">
            <a:spAutoFit/>
          </a:bodyPr>
          <a:lstStyle/>
          <a:p>
            <a:r>
              <a:rPr lang="en-US" dirty="0" smtClean="0"/>
              <a:t>(b)</a:t>
            </a:r>
            <a:endParaRPr lang="ru-RU" dirty="0"/>
          </a:p>
        </p:txBody>
      </p:sp>
    </p:spTree>
    <p:extLst>
      <p:ext uri="{BB962C8B-B14F-4D97-AF65-F5344CB8AC3E}">
        <p14:creationId xmlns:p14="http://schemas.microsoft.com/office/powerpoint/2010/main" val="84063517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4520485" y="297810"/>
            <a:ext cx="7315111" cy="686592"/>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Case Study: Checking Palindromes</a:t>
            </a:r>
            <a:endParaRPr lang="ru-RU" dirty="0">
              <a:solidFill>
                <a:schemeClr val="accent5"/>
              </a:solidFill>
            </a:endParaRPr>
          </a:p>
        </p:txBody>
      </p:sp>
      <p:sp>
        <p:nvSpPr>
          <p:cNvPr id="10" name="Подзаголовок 4"/>
          <p:cNvSpPr txBox="1">
            <a:spLocks/>
          </p:cNvSpPr>
          <p:nvPr/>
        </p:nvSpPr>
        <p:spPr>
          <a:xfrm>
            <a:off x="332627" y="1572323"/>
            <a:ext cx="11502968" cy="520761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gn="just"/>
            <a:endParaRPr lang="en-US" sz="3600" dirty="0">
              <a:solidFill>
                <a:schemeClr val="accent5">
                  <a:lumMod val="75000"/>
                </a:schemeClr>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9" name="Подзаголовок 4"/>
          <p:cNvSpPr txBox="1">
            <a:spLocks/>
          </p:cNvSpPr>
          <p:nvPr/>
        </p:nvSpPr>
        <p:spPr>
          <a:xfrm>
            <a:off x="332628" y="1237417"/>
            <a:ext cx="11502967" cy="181058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gn="just">
              <a:lnSpc>
                <a:spcPct val="100000"/>
              </a:lnSpc>
            </a:pPr>
            <a:r>
              <a:rPr lang="en-US" sz="3000" dirty="0" smtClean="0">
                <a:solidFill>
                  <a:schemeClr val="accent5"/>
                </a:solidFill>
                <a:latin typeface="+mj-lt"/>
                <a:cs typeface="Courier New" panose="02070309020205020404" pitchFamily="49" charset="0"/>
              </a:rPr>
              <a:t>	This section presents a program that tests whether a string is a palindrome. A string is a palindrome if it reads the same forward and backward. The words “mom”, “dad”, and “noon”, for example, are palindromes.</a:t>
            </a:r>
          </a:p>
        </p:txBody>
      </p:sp>
      <p:pic>
        <p:nvPicPr>
          <p:cNvPr id="1026" name="Picture 2" descr="Картинки по запросу palindromes"/>
          <p:cNvPicPr>
            <a:picLocks noChangeAspect="1" noChangeArrowheads="1"/>
          </p:cNvPicPr>
          <p:nvPr/>
        </p:nvPicPr>
        <p:blipFill rotWithShape="1">
          <a:blip r:embed="rId3">
            <a:extLst>
              <a:ext uri="{28A0092B-C50C-407E-A947-70E740481C1C}">
                <a14:useLocalDpi xmlns:a14="http://schemas.microsoft.com/office/drawing/2010/main" val="0"/>
              </a:ext>
            </a:extLst>
          </a:blip>
          <a:srcRect t="28229" b="28021"/>
          <a:stretch/>
        </p:blipFill>
        <p:spPr bwMode="auto">
          <a:xfrm>
            <a:off x="2506721" y="3348862"/>
            <a:ext cx="7154779" cy="3130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40422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7136780" y="297810"/>
            <a:ext cx="4698816"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Note</a:t>
            </a:r>
            <a:endParaRPr lang="ru-RU" dirty="0">
              <a:solidFill>
                <a:schemeClr val="accent5"/>
              </a:solidFill>
            </a:endParaRPr>
          </a:p>
        </p:txBody>
      </p:sp>
      <p:sp>
        <p:nvSpPr>
          <p:cNvPr id="5" name="Подзаголовок 4"/>
          <p:cNvSpPr>
            <a:spLocks noGrp="1"/>
          </p:cNvSpPr>
          <p:nvPr>
            <p:ph type="subTitle" idx="1"/>
          </p:nvPr>
        </p:nvSpPr>
        <p:spPr>
          <a:xfrm>
            <a:off x="332627" y="2102627"/>
            <a:ext cx="11502968" cy="2788687"/>
          </a:xfrm>
        </p:spPr>
        <p:txBody>
          <a:bodyPr>
            <a:noAutofit/>
          </a:bodyPr>
          <a:lstStyle/>
          <a:p>
            <a:pPr algn="just">
              <a:lnSpc>
                <a:spcPct val="170000"/>
              </a:lnSpc>
            </a:pPr>
            <a:r>
              <a:rPr lang="en-US" sz="3000" dirty="0" smtClean="0">
                <a:solidFill>
                  <a:schemeClr val="accent5">
                    <a:lumMod val="75000"/>
                  </a:schemeClr>
                </a:solidFill>
                <a:latin typeface="+mj-lt"/>
              </a:rPr>
              <a:t>	The </a:t>
            </a:r>
            <a:r>
              <a:rPr lang="en-US" sz="3000" b="1" dirty="0" smtClean="0">
                <a:solidFill>
                  <a:schemeClr val="accent5">
                    <a:lumMod val="75000"/>
                  </a:schemeClr>
                </a:solidFill>
                <a:latin typeface="+mj-lt"/>
              </a:rPr>
              <a:t>loop-continuation-condition </a:t>
            </a:r>
            <a:r>
              <a:rPr lang="en-US" sz="3000" dirty="0" smtClean="0">
                <a:solidFill>
                  <a:schemeClr val="accent5">
                    <a:lumMod val="75000"/>
                  </a:schemeClr>
                </a:solidFill>
                <a:latin typeface="+mj-lt"/>
              </a:rPr>
              <a:t>must always appear inside the parentheses. The braces enclosing the loop body can be omitted only if the loop body contains one statement or none.</a:t>
            </a: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681855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4520485" y="297810"/>
            <a:ext cx="7315111" cy="686592"/>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Case Study: Checking Palindromes</a:t>
            </a:r>
            <a:endParaRPr lang="ru-RU" dirty="0">
              <a:solidFill>
                <a:schemeClr val="accent5"/>
              </a:solidFill>
            </a:endParaRPr>
          </a:p>
        </p:txBody>
      </p:sp>
      <p:sp>
        <p:nvSpPr>
          <p:cNvPr id="10" name="Подзаголовок 4"/>
          <p:cNvSpPr txBox="1">
            <a:spLocks/>
          </p:cNvSpPr>
          <p:nvPr/>
        </p:nvSpPr>
        <p:spPr>
          <a:xfrm>
            <a:off x="332627" y="1572323"/>
            <a:ext cx="11502968" cy="520761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gn="just"/>
            <a:endParaRPr lang="en-US" sz="3600" dirty="0">
              <a:solidFill>
                <a:schemeClr val="accent5">
                  <a:lumMod val="75000"/>
                </a:schemeClr>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3"/>
          <a:srcRect l="12148" t="15844" r="57275" b="10910"/>
          <a:stretch/>
        </p:blipFill>
        <p:spPr>
          <a:xfrm>
            <a:off x="332627" y="1316220"/>
            <a:ext cx="4929184" cy="54958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2" descr="https://cdn3.vox-cdn.com/thumbor/jGLnhh0oTpF0oU_zA2CAIaw3uLY=/cdn0.vox-cdn.com/uploads/chorus_asset/file/3916794/xps13-44.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62365" y="1572323"/>
            <a:ext cx="853440" cy="6400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Таблица 11"/>
          <p:cNvGraphicFramePr>
            <a:graphicFrameLocks noGrp="1"/>
          </p:cNvGraphicFramePr>
          <p:nvPr>
            <p:extLst>
              <p:ext uri="{D42A27DB-BD31-4B8C-83A1-F6EECF244321}">
                <p14:modId xmlns:p14="http://schemas.microsoft.com/office/powerpoint/2010/main" val="3531085490"/>
              </p:ext>
            </p:extLst>
          </p:nvPr>
        </p:nvGraphicFramePr>
        <p:xfrm>
          <a:off x="5358063" y="1572323"/>
          <a:ext cx="5720344" cy="640080"/>
        </p:xfrm>
        <a:graphic>
          <a:graphicData uri="http://schemas.openxmlformats.org/drawingml/2006/table">
            <a:tbl>
              <a:tblPr firstRow="1" bandRow="1">
                <a:tableStyleId>{3B4B98B0-60AC-42C2-AFA5-B58CD77FA1E5}</a:tableStyleId>
              </a:tblPr>
              <a:tblGrid>
                <a:gridCol w="5720344">
                  <a:extLst>
                    <a:ext uri="{9D8B030D-6E8A-4147-A177-3AD203B41FA5}">
                      <a16:colId xmlns:a16="http://schemas.microsoft.com/office/drawing/2014/main" val="20000"/>
                    </a:ext>
                  </a:extLst>
                </a:gridCol>
              </a:tblGrid>
              <a:tr h="640080">
                <a:tc>
                  <a:txBody>
                    <a:bodyPr/>
                    <a:lstStyle/>
                    <a:p>
                      <a:r>
                        <a:rPr lang="en-US" sz="1800" b="0" baseline="0" dirty="0" smtClean="0">
                          <a:latin typeface="Courier New" panose="02070309020205020404" pitchFamily="49" charset="0"/>
                          <a:cs typeface="Courier New" panose="02070309020205020404" pitchFamily="49" charset="0"/>
                        </a:rPr>
                        <a:t>Enter a string: </a:t>
                      </a:r>
                      <a:r>
                        <a:rPr lang="en-US" sz="1800" b="0" baseline="0" dirty="0" err="1" smtClean="0">
                          <a:latin typeface="Courier New" panose="02070309020205020404" pitchFamily="49" charset="0"/>
                          <a:cs typeface="Courier New" panose="02070309020205020404" pitchFamily="49" charset="0"/>
                        </a:rPr>
                        <a:t>abccba</a:t>
                      </a:r>
                      <a:endParaRPr lang="en-US" sz="1800" b="0" baseline="0" dirty="0" smtClean="0">
                        <a:latin typeface="Courier New" panose="02070309020205020404" pitchFamily="49" charset="0"/>
                        <a:cs typeface="Courier New" panose="02070309020205020404" pitchFamily="49" charset="0"/>
                      </a:endParaRPr>
                    </a:p>
                    <a:p>
                      <a:r>
                        <a:rPr lang="en-US" sz="1800" b="0" baseline="0" dirty="0" err="1" smtClean="0">
                          <a:latin typeface="Courier New" panose="02070309020205020404" pitchFamily="49" charset="0"/>
                          <a:cs typeface="Courier New" panose="02070309020205020404" pitchFamily="49" charset="0"/>
                        </a:rPr>
                        <a:t>abccba</a:t>
                      </a:r>
                      <a:r>
                        <a:rPr lang="en-US" sz="1800" b="0" baseline="0" dirty="0" smtClean="0">
                          <a:latin typeface="Courier New" panose="02070309020205020404" pitchFamily="49" charset="0"/>
                          <a:cs typeface="Courier New" panose="02070309020205020404" pitchFamily="49" charset="0"/>
                        </a:rPr>
                        <a:t> is a palindrome</a:t>
                      </a:r>
                    </a:p>
                  </a:txBody>
                  <a:tcPr>
                    <a:solidFill>
                      <a:schemeClr val="bg2"/>
                    </a:solidFill>
                  </a:tcPr>
                </a:tc>
                <a:extLst>
                  <a:ext uri="{0D108BD9-81ED-4DB2-BD59-A6C34878D82A}">
                    <a16:rowId xmlns:a16="http://schemas.microsoft.com/office/drawing/2014/main" val="10000"/>
                  </a:ext>
                </a:extLst>
              </a:tr>
            </a:tbl>
          </a:graphicData>
        </a:graphic>
      </p:graphicFrame>
      <p:pic>
        <p:nvPicPr>
          <p:cNvPr id="13" name="Picture 4" descr="http://www.clipartpal.com/_thumbs/pd/computer/computer/computer_key_Ent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1554" y="1697912"/>
            <a:ext cx="487632" cy="16095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s://cdn3.vox-cdn.com/thumbor/jGLnhh0oTpF0oU_zA2CAIaw3uLY=/cdn0.vox-cdn.com/uploads/chorus_asset/file/3916794/xps13-44.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62365" y="2337992"/>
            <a:ext cx="853440" cy="6400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Таблица 11"/>
          <p:cNvGraphicFramePr>
            <a:graphicFrameLocks noGrp="1"/>
          </p:cNvGraphicFramePr>
          <p:nvPr>
            <p:extLst>
              <p:ext uri="{D42A27DB-BD31-4B8C-83A1-F6EECF244321}">
                <p14:modId xmlns:p14="http://schemas.microsoft.com/office/powerpoint/2010/main" val="1511740104"/>
              </p:ext>
            </p:extLst>
          </p:nvPr>
        </p:nvGraphicFramePr>
        <p:xfrm>
          <a:off x="5358063" y="2337992"/>
          <a:ext cx="5720344" cy="640080"/>
        </p:xfrm>
        <a:graphic>
          <a:graphicData uri="http://schemas.openxmlformats.org/drawingml/2006/table">
            <a:tbl>
              <a:tblPr firstRow="1" bandRow="1">
                <a:tableStyleId>{3B4B98B0-60AC-42C2-AFA5-B58CD77FA1E5}</a:tableStyleId>
              </a:tblPr>
              <a:tblGrid>
                <a:gridCol w="5720344">
                  <a:extLst>
                    <a:ext uri="{9D8B030D-6E8A-4147-A177-3AD203B41FA5}">
                      <a16:colId xmlns:a16="http://schemas.microsoft.com/office/drawing/2014/main" val="20000"/>
                    </a:ext>
                  </a:extLst>
                </a:gridCol>
              </a:tblGrid>
              <a:tr h="640080">
                <a:tc>
                  <a:txBody>
                    <a:bodyPr/>
                    <a:lstStyle/>
                    <a:p>
                      <a:r>
                        <a:rPr lang="en-US" sz="1800" b="0" baseline="0" dirty="0" smtClean="0">
                          <a:latin typeface="Courier New" panose="02070309020205020404" pitchFamily="49" charset="0"/>
                          <a:cs typeface="Courier New" panose="02070309020205020404" pitchFamily="49" charset="0"/>
                        </a:rPr>
                        <a:t>Enter a string: </a:t>
                      </a:r>
                      <a:r>
                        <a:rPr lang="en-US" sz="1800" b="0" baseline="0" dirty="0" err="1" smtClean="0">
                          <a:latin typeface="Courier New" panose="02070309020205020404" pitchFamily="49" charset="0"/>
                          <a:cs typeface="Courier New" panose="02070309020205020404" pitchFamily="49" charset="0"/>
                        </a:rPr>
                        <a:t>abca</a:t>
                      </a:r>
                      <a:endParaRPr lang="en-US" sz="1800" b="0" baseline="0" dirty="0" smtClean="0">
                        <a:latin typeface="Courier New" panose="02070309020205020404" pitchFamily="49" charset="0"/>
                        <a:cs typeface="Courier New" panose="02070309020205020404" pitchFamily="49" charset="0"/>
                      </a:endParaRPr>
                    </a:p>
                    <a:p>
                      <a:r>
                        <a:rPr lang="en-US" sz="1800" b="0" baseline="0" dirty="0" err="1" smtClean="0">
                          <a:latin typeface="Courier New" panose="02070309020205020404" pitchFamily="49" charset="0"/>
                          <a:cs typeface="Courier New" panose="02070309020205020404" pitchFamily="49" charset="0"/>
                        </a:rPr>
                        <a:t>abca</a:t>
                      </a:r>
                      <a:r>
                        <a:rPr lang="en-US" sz="1800" b="0" baseline="0" dirty="0" smtClean="0">
                          <a:latin typeface="Courier New" panose="02070309020205020404" pitchFamily="49" charset="0"/>
                          <a:cs typeface="Courier New" panose="02070309020205020404" pitchFamily="49" charset="0"/>
                        </a:rPr>
                        <a:t> is not a palindrome</a:t>
                      </a:r>
                    </a:p>
                  </a:txBody>
                  <a:tcPr>
                    <a:solidFill>
                      <a:schemeClr val="bg2"/>
                    </a:solidFill>
                  </a:tcPr>
                </a:tc>
                <a:extLst>
                  <a:ext uri="{0D108BD9-81ED-4DB2-BD59-A6C34878D82A}">
                    <a16:rowId xmlns:a16="http://schemas.microsoft.com/office/drawing/2014/main" val="10000"/>
                  </a:ext>
                </a:extLst>
              </a:tr>
            </a:tbl>
          </a:graphicData>
        </a:graphic>
      </p:graphicFrame>
      <p:pic>
        <p:nvPicPr>
          <p:cNvPr id="16" name="Picture 4" descr="http://www.clipartpal.com/_thumbs/pd/computer/computer/computer_key_Ent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1554" y="2463581"/>
            <a:ext cx="487632" cy="160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215593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3930317" y="297810"/>
            <a:ext cx="7905280" cy="686592"/>
          </a:xfrm>
          <a:prstGeom prst="rect">
            <a:avLst/>
          </a:prstGeom>
        </p:spPr>
        <p:txBody>
          <a:bodyPr vert="horz" lIns="91440" tIns="45720" rIns="91440" bIns="45720" rtlCol="0" anchor="b">
            <a:normAutofit fontScale="6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Case Study: Displaying Prime Numbers</a:t>
            </a:r>
            <a:endParaRPr lang="ru-RU" dirty="0">
              <a:solidFill>
                <a:schemeClr val="accent5"/>
              </a:solidFill>
            </a:endParaRPr>
          </a:p>
        </p:txBody>
      </p:sp>
      <p:sp>
        <p:nvSpPr>
          <p:cNvPr id="10" name="Подзаголовок 4"/>
          <p:cNvSpPr txBox="1">
            <a:spLocks/>
          </p:cNvSpPr>
          <p:nvPr/>
        </p:nvSpPr>
        <p:spPr>
          <a:xfrm>
            <a:off x="332627" y="1572323"/>
            <a:ext cx="11502968" cy="520761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gn="just"/>
            <a:endParaRPr lang="en-US" sz="3600" dirty="0">
              <a:solidFill>
                <a:schemeClr val="accent5">
                  <a:lumMod val="75000"/>
                </a:schemeClr>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9" name="Подзаголовок 4"/>
          <p:cNvSpPr txBox="1">
            <a:spLocks/>
          </p:cNvSpPr>
          <p:nvPr/>
        </p:nvSpPr>
        <p:spPr>
          <a:xfrm>
            <a:off x="332627" y="1572323"/>
            <a:ext cx="11502968" cy="457587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gn="just"/>
            <a:r>
              <a:rPr lang="en-US" sz="3000" dirty="0">
                <a:solidFill>
                  <a:schemeClr val="accent5"/>
                </a:solidFill>
                <a:latin typeface="+mj-lt"/>
                <a:cs typeface="Courier New" panose="02070309020205020404" pitchFamily="49" charset="0"/>
              </a:rPr>
              <a:t>	</a:t>
            </a:r>
            <a:r>
              <a:rPr lang="en-US" sz="3000" dirty="0" smtClean="0">
                <a:solidFill>
                  <a:schemeClr val="accent5"/>
                </a:solidFill>
                <a:latin typeface="+mj-lt"/>
                <a:cs typeface="Courier New" panose="02070309020205020404" pitchFamily="49" charset="0"/>
              </a:rPr>
              <a:t>This section presents a program that displays the first 50 prime numbers in 5 lines each containing 10 numbers.</a:t>
            </a:r>
            <a:endParaRPr lang="ru-RU" sz="3000" dirty="0" smtClean="0">
              <a:solidFill>
                <a:schemeClr val="accent5"/>
              </a:solidFill>
              <a:latin typeface="+mj-lt"/>
              <a:cs typeface="Courier New" panose="02070309020205020404" pitchFamily="49" charset="0"/>
            </a:endParaRPr>
          </a:p>
          <a:p>
            <a:pPr algn="just"/>
            <a:r>
              <a:rPr lang="ru-RU" sz="3000" dirty="0">
                <a:solidFill>
                  <a:schemeClr val="accent5"/>
                </a:solidFill>
                <a:latin typeface="+mj-lt"/>
                <a:cs typeface="Courier New" panose="02070309020205020404" pitchFamily="49" charset="0"/>
              </a:rPr>
              <a:t>	</a:t>
            </a:r>
            <a:r>
              <a:rPr lang="en-US" sz="3000" dirty="0" smtClean="0">
                <a:solidFill>
                  <a:schemeClr val="accent5"/>
                </a:solidFill>
                <a:latin typeface="+mj-lt"/>
                <a:cs typeface="Courier New" panose="02070309020205020404" pitchFamily="49" charset="0"/>
              </a:rPr>
              <a:t>An integer greater than </a:t>
            </a:r>
            <a:r>
              <a:rPr lang="en-US" sz="3000" b="1" dirty="0" smtClean="0">
                <a:solidFill>
                  <a:schemeClr val="accent5"/>
                </a:solidFill>
                <a:latin typeface="+mj-lt"/>
                <a:cs typeface="Courier New" panose="02070309020205020404" pitchFamily="49" charset="0"/>
              </a:rPr>
              <a:t>1 </a:t>
            </a:r>
            <a:r>
              <a:rPr lang="en-US" sz="3000" dirty="0" smtClean="0">
                <a:solidFill>
                  <a:schemeClr val="accent5"/>
                </a:solidFill>
                <a:latin typeface="+mj-lt"/>
                <a:cs typeface="Courier New" panose="02070309020205020404" pitchFamily="49" charset="0"/>
              </a:rPr>
              <a:t>is </a:t>
            </a:r>
            <a:r>
              <a:rPr lang="en-US" sz="3000" b="1" dirty="0" smtClean="0">
                <a:solidFill>
                  <a:schemeClr val="accent5"/>
                </a:solidFill>
                <a:latin typeface="+mj-lt"/>
                <a:cs typeface="Courier New" panose="02070309020205020404" pitchFamily="49" charset="0"/>
              </a:rPr>
              <a:t>prime </a:t>
            </a:r>
            <a:r>
              <a:rPr lang="en-US" sz="3000" dirty="0" smtClean="0">
                <a:solidFill>
                  <a:schemeClr val="accent5"/>
                </a:solidFill>
                <a:latin typeface="+mj-lt"/>
                <a:cs typeface="Courier New" panose="02070309020205020404" pitchFamily="49" charset="0"/>
              </a:rPr>
              <a:t> if its only positive divisor is </a:t>
            </a:r>
            <a:r>
              <a:rPr lang="en-US" sz="3000" b="1" dirty="0" smtClean="0">
                <a:solidFill>
                  <a:schemeClr val="accent5"/>
                </a:solidFill>
                <a:latin typeface="+mj-lt"/>
                <a:cs typeface="Courier New" panose="02070309020205020404" pitchFamily="49" charset="0"/>
              </a:rPr>
              <a:t>1 </a:t>
            </a:r>
            <a:r>
              <a:rPr lang="en-US" sz="3000" dirty="0" smtClean="0">
                <a:solidFill>
                  <a:schemeClr val="accent5"/>
                </a:solidFill>
                <a:latin typeface="+mj-lt"/>
                <a:cs typeface="Courier New" panose="02070309020205020404" pitchFamily="49" charset="0"/>
              </a:rPr>
              <a:t>or itself. For example, 2, 3, 4, and 7 are prime numbers, but 4, 6, 8, and 9 are not. The program can be broken into the following tasks:</a:t>
            </a:r>
          </a:p>
          <a:p>
            <a:pPr marL="457200" indent="-457200" algn="just">
              <a:buFont typeface="Arial" panose="020B0604020202020204" pitchFamily="34" charset="0"/>
              <a:buChar char="•"/>
            </a:pPr>
            <a:r>
              <a:rPr lang="en-US" sz="3000" dirty="0" smtClean="0">
                <a:solidFill>
                  <a:schemeClr val="accent5"/>
                </a:solidFill>
                <a:latin typeface="+mj-lt"/>
                <a:cs typeface="Courier New" panose="02070309020205020404" pitchFamily="49" charset="0"/>
              </a:rPr>
              <a:t>Determine whether a given number is prime.</a:t>
            </a:r>
          </a:p>
          <a:p>
            <a:pPr marL="457200" indent="-457200" algn="just">
              <a:buFont typeface="Arial" panose="020B0604020202020204" pitchFamily="34" charset="0"/>
              <a:buChar char="•"/>
            </a:pPr>
            <a:r>
              <a:rPr lang="en-US" sz="3000" dirty="0" smtClean="0">
                <a:solidFill>
                  <a:schemeClr val="accent5"/>
                </a:solidFill>
                <a:latin typeface="+mj-lt"/>
                <a:cs typeface="Courier New" panose="02070309020205020404" pitchFamily="49" charset="0"/>
              </a:rPr>
              <a:t>For </a:t>
            </a:r>
            <a:r>
              <a:rPr lang="en-US" sz="3000" b="1" dirty="0" smtClean="0">
                <a:solidFill>
                  <a:schemeClr val="accent5"/>
                </a:solidFill>
                <a:latin typeface="+mj-lt"/>
                <a:cs typeface="Courier New" panose="02070309020205020404" pitchFamily="49" charset="0"/>
              </a:rPr>
              <a:t>number = 2, 3, 4, 5, 6, … , </a:t>
            </a:r>
            <a:r>
              <a:rPr lang="en-US" sz="3000" dirty="0" smtClean="0">
                <a:solidFill>
                  <a:schemeClr val="accent5"/>
                </a:solidFill>
                <a:latin typeface="+mj-lt"/>
                <a:cs typeface="Courier New" panose="02070309020205020404" pitchFamily="49" charset="0"/>
              </a:rPr>
              <a:t>test whether it is prime.</a:t>
            </a:r>
          </a:p>
          <a:p>
            <a:pPr marL="457200" indent="-457200" algn="just">
              <a:buFont typeface="Arial" panose="020B0604020202020204" pitchFamily="34" charset="0"/>
              <a:buChar char="•"/>
            </a:pPr>
            <a:r>
              <a:rPr lang="en-US" sz="3000" dirty="0" smtClean="0">
                <a:solidFill>
                  <a:schemeClr val="accent5"/>
                </a:solidFill>
                <a:latin typeface="+mj-lt"/>
                <a:cs typeface="Courier New" panose="02070309020205020404" pitchFamily="49" charset="0"/>
              </a:rPr>
              <a:t>Count the prime numbers.</a:t>
            </a:r>
          </a:p>
          <a:p>
            <a:pPr marL="457200" indent="-457200" algn="just">
              <a:buFont typeface="Arial" panose="020B0604020202020204" pitchFamily="34" charset="0"/>
              <a:buChar char="•"/>
            </a:pPr>
            <a:r>
              <a:rPr lang="en-US" sz="3000" dirty="0" smtClean="0">
                <a:solidFill>
                  <a:schemeClr val="accent5"/>
                </a:solidFill>
                <a:latin typeface="+mj-lt"/>
                <a:cs typeface="Courier New" panose="02070309020205020404" pitchFamily="49" charset="0"/>
              </a:rPr>
              <a:t>Display each prime number, and display ten numbers per line.</a:t>
            </a:r>
          </a:p>
        </p:txBody>
      </p:sp>
    </p:spTree>
    <p:extLst>
      <p:ext uri="{BB962C8B-B14F-4D97-AF65-F5344CB8AC3E}">
        <p14:creationId xmlns:p14="http://schemas.microsoft.com/office/powerpoint/2010/main" val="19059373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3930317" y="297810"/>
            <a:ext cx="7905280" cy="686592"/>
          </a:xfrm>
          <a:prstGeom prst="rect">
            <a:avLst/>
          </a:prstGeom>
        </p:spPr>
        <p:txBody>
          <a:bodyPr vert="horz" lIns="91440" tIns="45720" rIns="91440" bIns="45720" rtlCol="0" anchor="b">
            <a:normAutofit fontScale="6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Case Study: Displaying Prime Numbers</a:t>
            </a:r>
            <a:endParaRPr lang="ru-RU" dirty="0">
              <a:solidFill>
                <a:schemeClr val="accent5"/>
              </a:solidFill>
            </a:endParaRPr>
          </a:p>
        </p:txBody>
      </p:sp>
      <p:sp>
        <p:nvSpPr>
          <p:cNvPr id="10" name="Подзаголовок 4"/>
          <p:cNvSpPr txBox="1">
            <a:spLocks/>
          </p:cNvSpPr>
          <p:nvPr/>
        </p:nvSpPr>
        <p:spPr>
          <a:xfrm>
            <a:off x="332627" y="1572323"/>
            <a:ext cx="11502968" cy="520761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gn="just"/>
            <a:endParaRPr lang="en-US" sz="3600" dirty="0">
              <a:solidFill>
                <a:schemeClr val="accent5">
                  <a:lumMod val="75000"/>
                </a:schemeClr>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9" name="Подзаголовок 4"/>
          <p:cNvSpPr txBox="1">
            <a:spLocks/>
          </p:cNvSpPr>
          <p:nvPr/>
        </p:nvSpPr>
        <p:spPr>
          <a:xfrm>
            <a:off x="332627" y="1256666"/>
            <a:ext cx="11502968" cy="291946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gn="just"/>
            <a:r>
              <a:rPr lang="en-US" sz="3000" dirty="0" smtClean="0">
                <a:solidFill>
                  <a:schemeClr val="accent5"/>
                </a:solidFill>
                <a:latin typeface="+mj-lt"/>
                <a:cs typeface="Courier New" panose="02070309020205020404" pitchFamily="49" charset="0"/>
              </a:rPr>
              <a:t>Here is the algorithm:</a:t>
            </a:r>
          </a:p>
          <a:p>
            <a:pPr marL="457200" indent="-457200" algn="just">
              <a:buFont typeface="Arial" panose="020B0604020202020204" pitchFamily="34" charset="0"/>
              <a:buChar char="•"/>
            </a:pPr>
            <a:r>
              <a:rPr lang="en-US" sz="3000" dirty="0" smtClean="0">
                <a:solidFill>
                  <a:schemeClr val="tx1"/>
                </a:solidFill>
                <a:latin typeface="Courier New" panose="02070309020205020404" pitchFamily="49" charset="0"/>
                <a:cs typeface="Courier New" panose="02070309020205020404" pitchFamily="49" charset="0"/>
              </a:rPr>
              <a:t>Set the number of prime numbers to be printed as a constant NUMBER_OF_PRIMES;</a:t>
            </a:r>
          </a:p>
          <a:p>
            <a:pPr marL="457200" indent="-457200" algn="just">
              <a:buFont typeface="Arial" panose="020B0604020202020204" pitchFamily="34" charset="0"/>
              <a:buChar char="•"/>
            </a:pPr>
            <a:r>
              <a:rPr lang="en-US" sz="3000" dirty="0" smtClean="0">
                <a:solidFill>
                  <a:schemeClr val="tx1"/>
                </a:solidFill>
                <a:latin typeface="Courier New" panose="02070309020205020404" pitchFamily="49" charset="0"/>
                <a:cs typeface="Courier New" panose="02070309020205020404" pitchFamily="49" charset="0"/>
              </a:rPr>
              <a:t>Use count to track the number of prime numbers and set an initial count to 0;</a:t>
            </a:r>
          </a:p>
          <a:p>
            <a:pPr marL="457200" indent="-457200" algn="just">
              <a:buFont typeface="Arial" panose="020B0604020202020204" pitchFamily="34" charset="0"/>
              <a:buChar char="•"/>
            </a:pPr>
            <a:r>
              <a:rPr lang="en-US" sz="3000" dirty="0" smtClean="0">
                <a:solidFill>
                  <a:schemeClr val="tx1"/>
                </a:solidFill>
                <a:latin typeface="Courier New" panose="02070309020205020404" pitchFamily="49" charset="0"/>
                <a:cs typeface="Courier New" panose="02070309020205020404" pitchFamily="49" charset="0"/>
              </a:rPr>
              <a:t>Set an initial number to 2;</a:t>
            </a:r>
          </a:p>
        </p:txBody>
      </p:sp>
      <p:pic>
        <p:nvPicPr>
          <p:cNvPr id="2" name="Picture 1"/>
          <p:cNvPicPr>
            <a:picLocks noChangeAspect="1"/>
          </p:cNvPicPr>
          <p:nvPr/>
        </p:nvPicPr>
        <p:blipFill rotWithShape="1">
          <a:blip r:embed="rId3"/>
          <a:srcRect l="15478" t="15844" r="33971" b="48191"/>
          <a:stretch/>
        </p:blipFill>
        <p:spPr>
          <a:xfrm>
            <a:off x="2598821" y="4165078"/>
            <a:ext cx="6577263" cy="26309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7197933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3930317" y="297810"/>
            <a:ext cx="7905280" cy="686592"/>
          </a:xfrm>
          <a:prstGeom prst="rect">
            <a:avLst/>
          </a:prstGeom>
        </p:spPr>
        <p:txBody>
          <a:bodyPr vert="horz" lIns="91440" tIns="45720" rIns="91440" bIns="45720" rtlCol="0" anchor="b">
            <a:normAutofit fontScale="6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Case Study: Displaying Prime Numbers</a:t>
            </a:r>
            <a:endParaRPr lang="ru-RU" dirty="0">
              <a:solidFill>
                <a:schemeClr val="accent5"/>
              </a:solidFill>
            </a:endParaRPr>
          </a:p>
        </p:txBody>
      </p:sp>
      <p:sp>
        <p:nvSpPr>
          <p:cNvPr id="10" name="Подзаголовок 4"/>
          <p:cNvSpPr txBox="1">
            <a:spLocks/>
          </p:cNvSpPr>
          <p:nvPr/>
        </p:nvSpPr>
        <p:spPr>
          <a:xfrm>
            <a:off x="332627" y="1572323"/>
            <a:ext cx="11502968" cy="520761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gn="just"/>
            <a:endParaRPr lang="en-US" sz="3600" dirty="0">
              <a:solidFill>
                <a:schemeClr val="accent5">
                  <a:lumMod val="75000"/>
                </a:schemeClr>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9" name="Подзаголовок 4"/>
          <p:cNvSpPr txBox="1">
            <a:spLocks/>
          </p:cNvSpPr>
          <p:nvPr/>
        </p:nvSpPr>
        <p:spPr>
          <a:xfrm>
            <a:off x="332627" y="1572324"/>
            <a:ext cx="11502968" cy="139546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gn="just"/>
            <a:r>
              <a:rPr lang="en-US" sz="3000" dirty="0" smtClean="0">
                <a:solidFill>
                  <a:schemeClr val="accent5"/>
                </a:solidFill>
                <a:latin typeface="+mj-lt"/>
                <a:cs typeface="Courier New" panose="02070309020205020404" pitchFamily="49" charset="0"/>
              </a:rPr>
              <a:t>	To test whether a number is prime, check whether it is divisible by </a:t>
            </a:r>
            <a:r>
              <a:rPr lang="en-US" sz="3000" b="1" dirty="0" smtClean="0">
                <a:solidFill>
                  <a:schemeClr val="accent5"/>
                </a:solidFill>
                <a:latin typeface="+mj-lt"/>
                <a:cs typeface="Courier New" panose="02070309020205020404" pitchFamily="49" charset="0"/>
              </a:rPr>
              <a:t>2, 3, 4, </a:t>
            </a:r>
            <a:r>
              <a:rPr lang="en-US" sz="3000" dirty="0" smtClean="0">
                <a:solidFill>
                  <a:schemeClr val="accent5"/>
                </a:solidFill>
                <a:latin typeface="+mj-lt"/>
                <a:cs typeface="Courier New" panose="02070309020205020404" pitchFamily="49" charset="0"/>
              </a:rPr>
              <a:t>up to </a:t>
            </a:r>
            <a:r>
              <a:rPr lang="en-US" sz="3000" b="1" dirty="0" smtClean="0">
                <a:solidFill>
                  <a:schemeClr val="accent5"/>
                </a:solidFill>
                <a:latin typeface="+mj-lt"/>
                <a:cs typeface="Courier New" panose="02070309020205020404" pitchFamily="49" charset="0"/>
              </a:rPr>
              <a:t>number/2. </a:t>
            </a:r>
            <a:r>
              <a:rPr lang="en-US" sz="3000" dirty="0" smtClean="0">
                <a:solidFill>
                  <a:schemeClr val="accent5"/>
                </a:solidFill>
                <a:latin typeface="+mj-lt"/>
                <a:cs typeface="Courier New" panose="02070309020205020404" pitchFamily="49" charset="0"/>
              </a:rPr>
              <a:t>If a divisor is found, the number is not a prime. The algorithm can be described as follows:</a:t>
            </a:r>
          </a:p>
          <a:p>
            <a:pPr algn="just"/>
            <a:endParaRPr lang="en-US" sz="3000" dirty="0" smtClean="0">
              <a:solidFill>
                <a:schemeClr val="accent5"/>
              </a:solidFill>
              <a:latin typeface="Courier New" panose="02070309020205020404" pitchFamily="49" charset="0"/>
              <a:cs typeface="Courier New" panose="02070309020205020404" pitchFamily="49" charset="0"/>
            </a:endParaRPr>
          </a:p>
        </p:txBody>
      </p:sp>
      <p:pic>
        <p:nvPicPr>
          <p:cNvPr id="2" name="Picture 1"/>
          <p:cNvPicPr>
            <a:picLocks noChangeAspect="1"/>
          </p:cNvPicPr>
          <p:nvPr/>
        </p:nvPicPr>
        <p:blipFill rotWithShape="1">
          <a:blip r:embed="rId3"/>
          <a:srcRect l="16055" t="16405" r="34589" b="47972"/>
          <a:stretch/>
        </p:blipFill>
        <p:spPr>
          <a:xfrm>
            <a:off x="964276" y="3042458"/>
            <a:ext cx="9334756" cy="3407424"/>
          </a:xfrm>
          <a:prstGeom prst="rect">
            <a:avLst/>
          </a:prstGeom>
        </p:spPr>
      </p:pic>
    </p:spTree>
    <p:extLst>
      <p:ext uri="{BB962C8B-B14F-4D97-AF65-F5344CB8AC3E}">
        <p14:creationId xmlns:p14="http://schemas.microsoft.com/office/powerpoint/2010/main" val="210606019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3930317" y="297810"/>
            <a:ext cx="7905280" cy="686592"/>
          </a:xfrm>
          <a:prstGeom prst="rect">
            <a:avLst/>
          </a:prstGeom>
        </p:spPr>
        <p:txBody>
          <a:bodyPr vert="horz" lIns="91440" tIns="45720" rIns="91440" bIns="45720" rtlCol="0" anchor="b">
            <a:normAutofit fontScale="6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Case Study: Displaying Prime Numbers</a:t>
            </a:r>
            <a:endParaRPr lang="ru-RU" dirty="0">
              <a:solidFill>
                <a:schemeClr val="accent5"/>
              </a:solidFill>
            </a:endParaRPr>
          </a:p>
        </p:txBody>
      </p:sp>
      <p:sp>
        <p:nvSpPr>
          <p:cNvPr id="10" name="Подзаголовок 4"/>
          <p:cNvSpPr txBox="1">
            <a:spLocks/>
          </p:cNvSpPr>
          <p:nvPr/>
        </p:nvSpPr>
        <p:spPr>
          <a:xfrm>
            <a:off x="332627" y="1572323"/>
            <a:ext cx="11502968" cy="520761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gn="just"/>
            <a:endParaRPr lang="en-US" sz="3600" dirty="0">
              <a:solidFill>
                <a:schemeClr val="accent5">
                  <a:lumMod val="75000"/>
                </a:schemeClr>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3"/>
          <a:srcRect l="11902" t="15844" r="39519" b="9815"/>
          <a:stretch/>
        </p:blipFill>
        <p:spPr>
          <a:xfrm>
            <a:off x="54043" y="1341667"/>
            <a:ext cx="6320591" cy="5438274"/>
          </a:xfrm>
          <a:prstGeom prst="rect">
            <a:avLst/>
          </a:prstGeom>
        </p:spPr>
      </p:pic>
      <p:pic>
        <p:nvPicPr>
          <p:cNvPr id="3" name="Picture 2"/>
          <p:cNvPicPr>
            <a:picLocks noChangeAspect="1"/>
          </p:cNvPicPr>
          <p:nvPr/>
        </p:nvPicPr>
        <p:blipFill rotWithShape="1">
          <a:blip r:embed="rId4"/>
          <a:srcRect l="12271" t="48959" r="50493" b="8278"/>
          <a:stretch/>
        </p:blipFill>
        <p:spPr>
          <a:xfrm>
            <a:off x="6374634" y="1341667"/>
            <a:ext cx="4844717" cy="3128211"/>
          </a:xfrm>
          <a:prstGeom prst="rect">
            <a:avLst/>
          </a:prstGeom>
        </p:spPr>
      </p:pic>
      <p:pic>
        <p:nvPicPr>
          <p:cNvPr id="11" name="Picture 2" descr="https://cdn3.vox-cdn.com/thumbor/jGLnhh0oTpF0oU_zA2CAIaw3uLY=/cdn0.vox-cdn.com/uploads/chorus_asset/file/3916794/xps13-44.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82155" y="4264779"/>
            <a:ext cx="853440" cy="6400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Таблица 11"/>
          <p:cNvGraphicFramePr>
            <a:graphicFrameLocks noGrp="1"/>
          </p:cNvGraphicFramePr>
          <p:nvPr>
            <p:extLst>
              <p:ext uri="{D42A27DB-BD31-4B8C-83A1-F6EECF244321}">
                <p14:modId xmlns:p14="http://schemas.microsoft.com/office/powerpoint/2010/main" val="3051343847"/>
              </p:ext>
            </p:extLst>
          </p:nvPr>
        </p:nvGraphicFramePr>
        <p:xfrm>
          <a:off x="6182130" y="5020187"/>
          <a:ext cx="5720344" cy="1737360"/>
        </p:xfrm>
        <a:graphic>
          <a:graphicData uri="http://schemas.openxmlformats.org/drawingml/2006/table">
            <a:tbl>
              <a:tblPr firstRow="1" bandRow="1">
                <a:tableStyleId>{3B4B98B0-60AC-42C2-AFA5-B58CD77FA1E5}</a:tableStyleId>
              </a:tblPr>
              <a:tblGrid>
                <a:gridCol w="5720344">
                  <a:extLst>
                    <a:ext uri="{9D8B030D-6E8A-4147-A177-3AD203B41FA5}">
                      <a16:colId xmlns:a16="http://schemas.microsoft.com/office/drawing/2014/main" val="20000"/>
                    </a:ext>
                  </a:extLst>
                </a:gridCol>
              </a:tblGrid>
              <a:tr h="640080">
                <a:tc>
                  <a:txBody>
                    <a:bodyPr/>
                    <a:lstStyle/>
                    <a:p>
                      <a:r>
                        <a:rPr lang="en-US" sz="1800" b="0" baseline="0" dirty="0" smtClean="0">
                          <a:latin typeface="Courier New" panose="02070309020205020404" pitchFamily="49" charset="0"/>
                          <a:cs typeface="Courier New" panose="02070309020205020404" pitchFamily="49" charset="0"/>
                        </a:rPr>
                        <a:t>The first 50 prime numbers are</a:t>
                      </a:r>
                    </a:p>
                    <a:p>
                      <a:r>
                        <a:rPr lang="en-US" sz="1800" b="0" baseline="0" dirty="0" smtClean="0">
                          <a:latin typeface="Courier New" panose="02070309020205020404" pitchFamily="49" charset="0"/>
                          <a:cs typeface="Courier New" panose="02070309020205020404" pitchFamily="49" charset="0"/>
                        </a:rPr>
                        <a:t>   2   3   5   7  11  13  17  19  23  29</a:t>
                      </a:r>
                    </a:p>
                    <a:p>
                      <a:r>
                        <a:rPr lang="en-US" sz="1800" b="0" baseline="0" dirty="0" smtClean="0">
                          <a:latin typeface="Courier New" panose="02070309020205020404" pitchFamily="49" charset="0"/>
                          <a:cs typeface="Courier New" panose="02070309020205020404" pitchFamily="49" charset="0"/>
                        </a:rPr>
                        <a:t>  31  37  41  43  47  53  59  61  67  71</a:t>
                      </a:r>
                    </a:p>
                    <a:p>
                      <a:r>
                        <a:rPr lang="en-US" sz="1800" b="0" baseline="0" dirty="0" smtClean="0">
                          <a:latin typeface="Courier New" panose="02070309020205020404" pitchFamily="49" charset="0"/>
                          <a:cs typeface="Courier New" panose="02070309020205020404" pitchFamily="49" charset="0"/>
                        </a:rPr>
                        <a:t>  73  79  83  89  97 101 103 107 109 113</a:t>
                      </a:r>
                    </a:p>
                    <a:p>
                      <a:r>
                        <a:rPr lang="en-US" sz="1800" b="0" baseline="0" dirty="0" smtClean="0">
                          <a:latin typeface="Courier New" panose="02070309020205020404" pitchFamily="49" charset="0"/>
                          <a:cs typeface="Courier New" panose="02070309020205020404" pitchFamily="49" charset="0"/>
                        </a:rPr>
                        <a:t> 127 131 137 139 149 151 157 163 167 173</a:t>
                      </a:r>
                    </a:p>
                    <a:p>
                      <a:r>
                        <a:rPr lang="en-US" sz="1800" b="0" baseline="0" dirty="0" smtClean="0">
                          <a:latin typeface="Courier New" panose="02070309020205020404" pitchFamily="49" charset="0"/>
                          <a:cs typeface="Courier New" panose="02070309020205020404" pitchFamily="49" charset="0"/>
                        </a:rPr>
                        <a:t> 179 181 191 193 197 199 211 223 227 229</a:t>
                      </a:r>
                    </a:p>
                  </a:txBody>
                  <a:tcPr>
                    <a:solidFill>
                      <a:schemeClr val="bg2"/>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2712544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5604945" y="297810"/>
            <a:ext cx="6230651"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Summary</a:t>
            </a:r>
            <a:endParaRPr lang="ru-RU" dirty="0">
              <a:solidFill>
                <a:schemeClr val="accent5"/>
              </a:solidFill>
            </a:endParaRPr>
          </a:p>
        </p:txBody>
      </p:sp>
      <p:sp>
        <p:nvSpPr>
          <p:cNvPr id="10" name="Подзаголовок 4"/>
          <p:cNvSpPr txBox="1">
            <a:spLocks/>
          </p:cNvSpPr>
          <p:nvPr/>
        </p:nvSpPr>
        <p:spPr>
          <a:xfrm>
            <a:off x="332627" y="1572323"/>
            <a:ext cx="11502968" cy="520761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gn="just"/>
            <a:endParaRPr lang="en-US" sz="3600" dirty="0">
              <a:solidFill>
                <a:schemeClr val="accent5">
                  <a:lumMod val="75000"/>
                </a:schemeClr>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13" name="Заголовок 1"/>
          <p:cNvSpPr txBox="1">
            <a:spLocks/>
          </p:cNvSpPr>
          <p:nvPr/>
        </p:nvSpPr>
        <p:spPr>
          <a:xfrm>
            <a:off x="332625" y="1443123"/>
            <a:ext cx="11502969" cy="5336818"/>
          </a:xfrm>
          <a:prstGeom prst="rect">
            <a:avLst/>
          </a:prstGeom>
        </p:spPr>
        <p:txBody>
          <a:bodyPr vert="horz" lIns="91440" tIns="45720" rIns="91440" bIns="45720" rtlCol="0" anchor="t">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14350" indent="-514350" algn="just">
              <a:buAutoNum type="arabicPeriod"/>
            </a:pPr>
            <a:r>
              <a:rPr lang="en-US" sz="3000" dirty="0" smtClean="0">
                <a:solidFill>
                  <a:schemeClr val="accent5"/>
                </a:solidFill>
              </a:rPr>
              <a:t>There are three types of repetition statements: the </a:t>
            </a:r>
            <a:r>
              <a:rPr lang="en-US" sz="3000" b="1" dirty="0" smtClean="0">
                <a:solidFill>
                  <a:schemeClr val="accent5"/>
                </a:solidFill>
              </a:rPr>
              <a:t>while </a:t>
            </a:r>
            <a:r>
              <a:rPr lang="en-US" sz="3000" dirty="0" smtClean="0">
                <a:solidFill>
                  <a:schemeClr val="accent5"/>
                </a:solidFill>
              </a:rPr>
              <a:t>loop, the </a:t>
            </a:r>
            <a:r>
              <a:rPr lang="en-US" sz="3000" b="1" dirty="0" smtClean="0">
                <a:solidFill>
                  <a:schemeClr val="accent5"/>
                </a:solidFill>
              </a:rPr>
              <a:t>do-while </a:t>
            </a:r>
            <a:r>
              <a:rPr lang="en-US" sz="3000" dirty="0" smtClean="0">
                <a:solidFill>
                  <a:schemeClr val="accent5"/>
                </a:solidFill>
              </a:rPr>
              <a:t>loop, and the </a:t>
            </a:r>
            <a:r>
              <a:rPr lang="en-US" sz="3000" b="1" dirty="0" smtClean="0">
                <a:solidFill>
                  <a:schemeClr val="accent5"/>
                </a:solidFill>
              </a:rPr>
              <a:t>for </a:t>
            </a:r>
            <a:r>
              <a:rPr lang="en-US" sz="3000" dirty="0" smtClean="0">
                <a:solidFill>
                  <a:schemeClr val="accent5"/>
                </a:solidFill>
              </a:rPr>
              <a:t>loop.</a:t>
            </a:r>
          </a:p>
          <a:p>
            <a:pPr marL="514350" indent="-514350" algn="just">
              <a:buAutoNum type="arabicPeriod"/>
            </a:pPr>
            <a:r>
              <a:rPr lang="en-US" sz="3000" dirty="0" smtClean="0">
                <a:solidFill>
                  <a:schemeClr val="accent5"/>
                </a:solidFill>
              </a:rPr>
              <a:t>The part of the loop that contains the statements to be repeated is called the </a:t>
            </a:r>
            <a:r>
              <a:rPr lang="en-US" sz="3000" b="1" dirty="0" smtClean="0">
                <a:solidFill>
                  <a:schemeClr val="accent5"/>
                </a:solidFill>
              </a:rPr>
              <a:t>loop body.</a:t>
            </a:r>
          </a:p>
          <a:p>
            <a:pPr marL="514350" indent="-514350" algn="just">
              <a:buAutoNum type="arabicPeriod"/>
            </a:pPr>
            <a:r>
              <a:rPr lang="en-US" sz="3000" dirty="0" smtClean="0">
                <a:solidFill>
                  <a:schemeClr val="accent5"/>
                </a:solidFill>
              </a:rPr>
              <a:t>A one-time execution of a loop body is referred to as an iteration of the loop.</a:t>
            </a:r>
          </a:p>
          <a:p>
            <a:pPr marL="514350" indent="-514350" algn="just">
              <a:buAutoNum type="arabicPeriod"/>
            </a:pPr>
            <a:r>
              <a:rPr lang="en-US" sz="3000" dirty="0" smtClean="0">
                <a:solidFill>
                  <a:schemeClr val="accent5"/>
                </a:solidFill>
              </a:rPr>
              <a:t>An infinite loop is a loop statement that executes infinitely.</a:t>
            </a:r>
          </a:p>
          <a:p>
            <a:pPr marL="514350" indent="-514350" algn="just">
              <a:buAutoNum type="arabicPeriod"/>
            </a:pPr>
            <a:r>
              <a:rPr lang="en-US" sz="3000" dirty="0" smtClean="0">
                <a:solidFill>
                  <a:schemeClr val="accent5"/>
                </a:solidFill>
              </a:rPr>
              <a:t>In designing loops, you need to consider both the loop control structure and the loop.</a:t>
            </a:r>
          </a:p>
          <a:p>
            <a:pPr marL="514350" indent="-514350" algn="just">
              <a:buAutoNum type="arabicPeriod"/>
            </a:pPr>
            <a:r>
              <a:rPr lang="en-US" sz="3000" dirty="0" smtClean="0">
                <a:solidFill>
                  <a:schemeClr val="accent5"/>
                </a:solidFill>
              </a:rPr>
              <a:t>The while loop checks the </a:t>
            </a:r>
            <a:r>
              <a:rPr lang="en-US" sz="3000" b="1" dirty="0" smtClean="0">
                <a:solidFill>
                  <a:schemeClr val="accent5"/>
                </a:solidFill>
              </a:rPr>
              <a:t>loop-continuation-condition </a:t>
            </a:r>
            <a:r>
              <a:rPr lang="en-US" sz="3000" dirty="0" smtClean="0">
                <a:solidFill>
                  <a:schemeClr val="accent5"/>
                </a:solidFill>
              </a:rPr>
              <a:t>first. If the condition is </a:t>
            </a:r>
            <a:r>
              <a:rPr lang="en-US" sz="3000" b="1" dirty="0" smtClean="0">
                <a:solidFill>
                  <a:schemeClr val="accent5"/>
                </a:solidFill>
              </a:rPr>
              <a:t>true, </a:t>
            </a:r>
            <a:r>
              <a:rPr lang="en-US" sz="3000" dirty="0" smtClean="0">
                <a:solidFill>
                  <a:schemeClr val="accent5"/>
                </a:solidFill>
              </a:rPr>
              <a:t>the loop body is executed; if it is </a:t>
            </a:r>
            <a:r>
              <a:rPr lang="en-US" sz="3000" b="1" dirty="0" smtClean="0">
                <a:solidFill>
                  <a:schemeClr val="accent5"/>
                </a:solidFill>
              </a:rPr>
              <a:t>false, </a:t>
            </a:r>
            <a:r>
              <a:rPr lang="en-US" sz="3000" dirty="0" smtClean="0">
                <a:solidFill>
                  <a:schemeClr val="accent5"/>
                </a:solidFill>
              </a:rPr>
              <a:t>the loop terminates. </a:t>
            </a:r>
          </a:p>
          <a:p>
            <a:pPr marL="514350" indent="-514350" algn="just">
              <a:buAutoNum type="arabicPeriod"/>
            </a:pPr>
            <a:endParaRPr lang="en-US" sz="3000" dirty="0" smtClean="0">
              <a:solidFill>
                <a:schemeClr val="accent5"/>
              </a:solidFill>
            </a:endParaRPr>
          </a:p>
        </p:txBody>
      </p:sp>
    </p:spTree>
    <p:extLst>
      <p:ext uri="{BB962C8B-B14F-4D97-AF65-F5344CB8AC3E}">
        <p14:creationId xmlns:p14="http://schemas.microsoft.com/office/powerpoint/2010/main" val="22087443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5604945" y="297810"/>
            <a:ext cx="6230651"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Summary</a:t>
            </a:r>
            <a:endParaRPr lang="ru-RU" dirty="0">
              <a:solidFill>
                <a:schemeClr val="accent5"/>
              </a:solidFill>
            </a:endParaRPr>
          </a:p>
        </p:txBody>
      </p:sp>
      <p:sp>
        <p:nvSpPr>
          <p:cNvPr id="10" name="Подзаголовок 4"/>
          <p:cNvSpPr txBox="1">
            <a:spLocks/>
          </p:cNvSpPr>
          <p:nvPr/>
        </p:nvSpPr>
        <p:spPr>
          <a:xfrm>
            <a:off x="332627" y="1572323"/>
            <a:ext cx="11502968" cy="520761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gn="just"/>
            <a:endParaRPr lang="en-US" sz="3600" dirty="0">
              <a:solidFill>
                <a:schemeClr val="accent5">
                  <a:lumMod val="75000"/>
                </a:schemeClr>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13" name="Заголовок 1"/>
          <p:cNvSpPr txBox="1">
            <a:spLocks/>
          </p:cNvSpPr>
          <p:nvPr/>
        </p:nvSpPr>
        <p:spPr>
          <a:xfrm>
            <a:off x="332625" y="1443123"/>
            <a:ext cx="11502969" cy="5336818"/>
          </a:xfrm>
          <a:prstGeom prst="rect">
            <a:avLst/>
          </a:prstGeom>
        </p:spPr>
        <p:txBody>
          <a:bodyPr vert="horz" lIns="91440" tIns="45720" rIns="91440" bIns="45720" rtlCol="0" anchor="t">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14350" indent="-514350" algn="just">
              <a:buFont typeface="+mj-lt"/>
              <a:buAutoNum type="arabicPeriod" startAt="7"/>
            </a:pPr>
            <a:r>
              <a:rPr lang="en-US" sz="3000" dirty="0" smtClean="0">
                <a:solidFill>
                  <a:schemeClr val="accent5"/>
                </a:solidFill>
              </a:rPr>
              <a:t>The </a:t>
            </a:r>
            <a:r>
              <a:rPr lang="en-US" sz="3000" b="1" dirty="0" smtClean="0">
                <a:solidFill>
                  <a:schemeClr val="accent5"/>
                </a:solidFill>
              </a:rPr>
              <a:t>do-while </a:t>
            </a:r>
            <a:r>
              <a:rPr lang="en-US" sz="3000" dirty="0" smtClean="0">
                <a:solidFill>
                  <a:schemeClr val="accent5"/>
                </a:solidFill>
              </a:rPr>
              <a:t>loop is similar to the </a:t>
            </a:r>
            <a:r>
              <a:rPr lang="en-US" sz="3000" b="1" dirty="0" smtClean="0">
                <a:solidFill>
                  <a:schemeClr val="accent5"/>
                </a:solidFill>
              </a:rPr>
              <a:t>while </a:t>
            </a:r>
            <a:r>
              <a:rPr lang="en-US" sz="3000" dirty="0" smtClean="0">
                <a:solidFill>
                  <a:schemeClr val="accent5"/>
                </a:solidFill>
              </a:rPr>
              <a:t>loop, expect that the </a:t>
            </a:r>
            <a:r>
              <a:rPr lang="en-US" sz="3000" b="1" dirty="0" smtClean="0">
                <a:solidFill>
                  <a:schemeClr val="accent5"/>
                </a:solidFill>
              </a:rPr>
              <a:t>do-while </a:t>
            </a:r>
            <a:r>
              <a:rPr lang="en-US" sz="3000" dirty="0" smtClean="0">
                <a:solidFill>
                  <a:schemeClr val="accent5"/>
                </a:solidFill>
              </a:rPr>
              <a:t>loop executes the loop body first and then checks the </a:t>
            </a:r>
            <a:r>
              <a:rPr lang="en-US" sz="3000" b="1" dirty="0" smtClean="0">
                <a:solidFill>
                  <a:schemeClr val="accent5"/>
                </a:solidFill>
              </a:rPr>
              <a:t>loop-continuation-condition </a:t>
            </a:r>
            <a:r>
              <a:rPr lang="en-US" sz="3000" dirty="0" smtClean="0">
                <a:solidFill>
                  <a:schemeClr val="accent5"/>
                </a:solidFill>
              </a:rPr>
              <a:t>to decide whether to continue or to terminate.</a:t>
            </a:r>
          </a:p>
          <a:p>
            <a:pPr marL="514350" indent="-514350" algn="just">
              <a:buFont typeface="+mj-lt"/>
              <a:buAutoNum type="arabicPeriod" startAt="7"/>
            </a:pPr>
            <a:r>
              <a:rPr lang="en-US" sz="3000" dirty="0" smtClean="0">
                <a:solidFill>
                  <a:schemeClr val="accent5"/>
                </a:solidFill>
              </a:rPr>
              <a:t>The </a:t>
            </a:r>
            <a:r>
              <a:rPr lang="en-US" sz="3000" b="1" dirty="0" smtClean="0">
                <a:solidFill>
                  <a:schemeClr val="accent5"/>
                </a:solidFill>
              </a:rPr>
              <a:t>while </a:t>
            </a:r>
            <a:r>
              <a:rPr lang="en-US" sz="3000" dirty="0" smtClean="0">
                <a:solidFill>
                  <a:schemeClr val="accent5"/>
                </a:solidFill>
              </a:rPr>
              <a:t>loop and the </a:t>
            </a:r>
            <a:r>
              <a:rPr lang="en-US" sz="3000" b="1" dirty="0" smtClean="0">
                <a:solidFill>
                  <a:schemeClr val="accent5"/>
                </a:solidFill>
              </a:rPr>
              <a:t>do-while </a:t>
            </a:r>
            <a:r>
              <a:rPr lang="en-US" sz="3000" dirty="0" smtClean="0">
                <a:solidFill>
                  <a:schemeClr val="accent5"/>
                </a:solidFill>
              </a:rPr>
              <a:t>loop often are used when the number of repetitions is not predetermined.</a:t>
            </a:r>
          </a:p>
          <a:p>
            <a:pPr marL="514350" indent="-514350" algn="just">
              <a:buFont typeface="+mj-lt"/>
              <a:buAutoNum type="arabicPeriod" startAt="7"/>
            </a:pPr>
            <a:r>
              <a:rPr lang="en-US" sz="3000" dirty="0" smtClean="0">
                <a:solidFill>
                  <a:schemeClr val="accent5"/>
                </a:solidFill>
              </a:rPr>
              <a:t>A </a:t>
            </a:r>
            <a:r>
              <a:rPr lang="en-US" sz="3000" b="1" dirty="0" smtClean="0">
                <a:solidFill>
                  <a:schemeClr val="accent5"/>
                </a:solidFill>
              </a:rPr>
              <a:t>sentinel value </a:t>
            </a:r>
            <a:r>
              <a:rPr lang="en-US" sz="3000" dirty="0" smtClean="0">
                <a:solidFill>
                  <a:schemeClr val="accent5"/>
                </a:solidFill>
              </a:rPr>
              <a:t>is a special value that signifies the end of the loop.</a:t>
            </a:r>
          </a:p>
          <a:p>
            <a:pPr marL="514350" indent="-514350" algn="just">
              <a:buFont typeface="+mj-lt"/>
              <a:buAutoNum type="arabicPeriod" startAt="7"/>
            </a:pPr>
            <a:r>
              <a:rPr lang="en-US" sz="3000" dirty="0" smtClean="0">
                <a:solidFill>
                  <a:schemeClr val="accent5"/>
                </a:solidFill>
              </a:rPr>
              <a:t>The </a:t>
            </a:r>
            <a:r>
              <a:rPr lang="en-US" sz="3000" b="1" dirty="0" smtClean="0">
                <a:solidFill>
                  <a:schemeClr val="accent5"/>
                </a:solidFill>
              </a:rPr>
              <a:t>for </a:t>
            </a:r>
            <a:r>
              <a:rPr lang="en-US" sz="3000" dirty="0" smtClean="0">
                <a:solidFill>
                  <a:schemeClr val="accent5"/>
                </a:solidFill>
              </a:rPr>
              <a:t>loop generally is used to execute a loop body a fixed number of times.</a:t>
            </a:r>
          </a:p>
          <a:p>
            <a:pPr marL="514350" indent="-514350" algn="just">
              <a:buFont typeface="+mj-lt"/>
              <a:buAutoNum type="arabicPeriod" startAt="7"/>
            </a:pPr>
            <a:r>
              <a:rPr lang="en-US" sz="3000" dirty="0" smtClean="0">
                <a:solidFill>
                  <a:schemeClr val="accent5"/>
                </a:solidFill>
              </a:rPr>
              <a:t>The </a:t>
            </a:r>
            <a:r>
              <a:rPr lang="en-US" sz="3000" b="1" dirty="0" smtClean="0">
                <a:solidFill>
                  <a:schemeClr val="accent5"/>
                </a:solidFill>
              </a:rPr>
              <a:t>while </a:t>
            </a:r>
            <a:r>
              <a:rPr lang="en-US" sz="3000" dirty="0" smtClean="0">
                <a:solidFill>
                  <a:schemeClr val="accent5"/>
                </a:solidFill>
              </a:rPr>
              <a:t>loop and </a:t>
            </a:r>
            <a:r>
              <a:rPr lang="en-US" sz="3000" b="1" dirty="0" smtClean="0">
                <a:solidFill>
                  <a:schemeClr val="accent5"/>
                </a:solidFill>
              </a:rPr>
              <a:t>for </a:t>
            </a:r>
            <a:r>
              <a:rPr lang="en-US" sz="3000" dirty="0" smtClean="0">
                <a:solidFill>
                  <a:schemeClr val="accent5"/>
                </a:solidFill>
              </a:rPr>
              <a:t>loop are called </a:t>
            </a:r>
            <a:r>
              <a:rPr lang="en-US" sz="3000" b="1" dirty="0" smtClean="0">
                <a:solidFill>
                  <a:schemeClr val="accent5"/>
                </a:solidFill>
              </a:rPr>
              <a:t>pretest loops </a:t>
            </a:r>
            <a:r>
              <a:rPr lang="en-US" sz="3000" dirty="0" smtClean="0">
                <a:solidFill>
                  <a:schemeClr val="accent5"/>
                </a:solidFill>
              </a:rPr>
              <a:t>because the continuation condition is checked before the loop body is executed.</a:t>
            </a:r>
          </a:p>
          <a:p>
            <a:pPr marL="514350" indent="-514350" algn="just">
              <a:buFont typeface="+mj-lt"/>
              <a:buAutoNum type="arabicPeriod" startAt="7"/>
            </a:pPr>
            <a:r>
              <a:rPr lang="en-US" sz="3000" dirty="0" smtClean="0">
                <a:solidFill>
                  <a:schemeClr val="accent5"/>
                </a:solidFill>
              </a:rPr>
              <a:t>Two keywords, </a:t>
            </a:r>
            <a:r>
              <a:rPr lang="en-US" sz="3000" b="1" dirty="0" smtClean="0">
                <a:solidFill>
                  <a:schemeClr val="accent5"/>
                </a:solidFill>
              </a:rPr>
              <a:t>break </a:t>
            </a:r>
            <a:r>
              <a:rPr lang="en-US" sz="3000" dirty="0" smtClean="0">
                <a:solidFill>
                  <a:schemeClr val="accent5"/>
                </a:solidFill>
              </a:rPr>
              <a:t>and </a:t>
            </a:r>
            <a:r>
              <a:rPr lang="en-US" sz="3000" b="1" dirty="0" smtClean="0">
                <a:solidFill>
                  <a:schemeClr val="accent5"/>
                </a:solidFill>
              </a:rPr>
              <a:t>continue, </a:t>
            </a:r>
            <a:r>
              <a:rPr lang="en-US" sz="3000" dirty="0" smtClean="0">
                <a:solidFill>
                  <a:schemeClr val="accent5"/>
                </a:solidFill>
              </a:rPr>
              <a:t>can be used in a loop.</a:t>
            </a:r>
          </a:p>
          <a:p>
            <a:pPr marL="514350" indent="-514350" algn="just">
              <a:buFont typeface="+mj-lt"/>
              <a:buAutoNum type="arabicPeriod" startAt="7"/>
            </a:pPr>
            <a:r>
              <a:rPr lang="en-US" sz="3000" dirty="0" smtClean="0">
                <a:solidFill>
                  <a:schemeClr val="accent5"/>
                </a:solidFill>
              </a:rPr>
              <a:t>The </a:t>
            </a:r>
            <a:r>
              <a:rPr lang="en-US" sz="3000" b="1" dirty="0" smtClean="0">
                <a:solidFill>
                  <a:schemeClr val="accent5"/>
                </a:solidFill>
              </a:rPr>
              <a:t>break </a:t>
            </a:r>
            <a:r>
              <a:rPr lang="en-US" sz="3000" dirty="0" smtClean="0">
                <a:solidFill>
                  <a:schemeClr val="accent5"/>
                </a:solidFill>
              </a:rPr>
              <a:t>keyword immediately ends the innermost loop, which contains the break. The </a:t>
            </a:r>
            <a:r>
              <a:rPr lang="en-US" sz="3000" b="1" dirty="0" smtClean="0">
                <a:solidFill>
                  <a:schemeClr val="accent5"/>
                </a:solidFill>
              </a:rPr>
              <a:t>continue </a:t>
            </a:r>
            <a:r>
              <a:rPr lang="en-US" sz="3000" dirty="0" smtClean="0">
                <a:solidFill>
                  <a:schemeClr val="accent5"/>
                </a:solidFill>
              </a:rPr>
              <a:t>keyword only ends the </a:t>
            </a:r>
            <a:r>
              <a:rPr lang="en-US" sz="3000" smtClean="0">
                <a:solidFill>
                  <a:schemeClr val="accent5"/>
                </a:solidFill>
              </a:rPr>
              <a:t>current iteration.</a:t>
            </a:r>
            <a:endParaRPr lang="en-US" sz="3000" dirty="0" smtClean="0">
              <a:solidFill>
                <a:schemeClr val="accent5"/>
              </a:solidFill>
            </a:endParaRPr>
          </a:p>
        </p:txBody>
      </p:sp>
    </p:spTree>
    <p:extLst>
      <p:ext uri="{BB962C8B-B14F-4D97-AF65-F5344CB8AC3E}">
        <p14:creationId xmlns:p14="http://schemas.microsoft.com/office/powerpoint/2010/main" val="11544112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7136780" y="297810"/>
            <a:ext cx="4698816"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The </a:t>
            </a:r>
            <a:r>
              <a:rPr lang="en-US" b="1" dirty="0" smtClean="0">
                <a:solidFill>
                  <a:schemeClr val="accent5"/>
                </a:solidFill>
              </a:rPr>
              <a:t>while </a:t>
            </a:r>
            <a:r>
              <a:rPr lang="en-US" dirty="0" smtClean="0">
                <a:solidFill>
                  <a:schemeClr val="accent5"/>
                </a:solidFill>
              </a:rPr>
              <a:t>Loop</a:t>
            </a:r>
            <a:endParaRPr lang="ru-RU" dirty="0">
              <a:solidFill>
                <a:schemeClr val="accent5"/>
              </a:solidFill>
            </a:endParaRPr>
          </a:p>
        </p:txBody>
      </p:sp>
      <p:sp>
        <p:nvSpPr>
          <p:cNvPr id="5" name="Подзаголовок 4"/>
          <p:cNvSpPr>
            <a:spLocks noGrp="1"/>
          </p:cNvSpPr>
          <p:nvPr>
            <p:ph type="subTitle" idx="1"/>
          </p:nvPr>
        </p:nvSpPr>
        <p:spPr>
          <a:xfrm>
            <a:off x="332627" y="1490039"/>
            <a:ext cx="11502968" cy="1461708"/>
          </a:xfrm>
        </p:spPr>
        <p:txBody>
          <a:bodyPr>
            <a:normAutofit/>
          </a:bodyPr>
          <a:lstStyle/>
          <a:p>
            <a:pPr algn="just"/>
            <a:r>
              <a:rPr lang="en-US" sz="3000" dirty="0" smtClean="0">
                <a:solidFill>
                  <a:schemeClr val="accent5">
                    <a:lumMod val="75000"/>
                  </a:schemeClr>
                </a:solidFill>
                <a:latin typeface="+mj-lt"/>
              </a:rPr>
              <a:t>	Here is another example to help understand how a loop works:</a:t>
            </a: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3"/>
          <a:srcRect l="15531" t="16021" r="53904" b="61558"/>
          <a:stretch/>
        </p:blipFill>
        <p:spPr>
          <a:xfrm>
            <a:off x="1716506" y="2220893"/>
            <a:ext cx="7485529" cy="3087099"/>
          </a:xfrm>
          <a:prstGeom prst="rect">
            <a:avLst/>
          </a:prstGeom>
        </p:spPr>
      </p:pic>
    </p:spTree>
    <p:extLst>
      <p:ext uri="{BB962C8B-B14F-4D97-AF65-F5344CB8AC3E}">
        <p14:creationId xmlns:p14="http://schemas.microsoft.com/office/powerpoint/2010/main" val="17248348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7136780" y="297810"/>
            <a:ext cx="4698816"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The </a:t>
            </a:r>
            <a:r>
              <a:rPr lang="en-US" b="1" dirty="0" smtClean="0">
                <a:solidFill>
                  <a:schemeClr val="accent5"/>
                </a:solidFill>
              </a:rPr>
              <a:t>while </a:t>
            </a:r>
            <a:r>
              <a:rPr lang="en-US" dirty="0" smtClean="0">
                <a:solidFill>
                  <a:schemeClr val="accent5"/>
                </a:solidFill>
              </a:rPr>
              <a:t>Loop</a:t>
            </a:r>
            <a:endParaRPr lang="ru-RU" dirty="0">
              <a:solidFill>
                <a:schemeClr val="accent5"/>
              </a:solidFill>
            </a:endParaRPr>
          </a:p>
        </p:txBody>
      </p:sp>
      <p:sp>
        <p:nvSpPr>
          <p:cNvPr id="5" name="Подзаголовок 4"/>
          <p:cNvSpPr>
            <a:spLocks noGrp="1"/>
          </p:cNvSpPr>
          <p:nvPr>
            <p:ph type="subTitle" idx="1"/>
          </p:nvPr>
        </p:nvSpPr>
        <p:spPr>
          <a:xfrm>
            <a:off x="332627" y="1490039"/>
            <a:ext cx="11502968" cy="774190"/>
          </a:xfrm>
        </p:spPr>
        <p:txBody>
          <a:bodyPr>
            <a:normAutofit/>
          </a:bodyPr>
          <a:lstStyle/>
          <a:p>
            <a:pPr algn="just"/>
            <a:r>
              <a:rPr lang="en-US" sz="3000" dirty="0" smtClean="0">
                <a:solidFill>
                  <a:schemeClr val="accent5">
                    <a:lumMod val="75000"/>
                  </a:schemeClr>
                </a:solidFill>
                <a:latin typeface="+mj-lt"/>
              </a:rPr>
              <a:t>	What happens if the loop is incorrectly written as follows?</a:t>
            </a: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rotWithShape="1">
          <a:blip r:embed="rId3"/>
          <a:srcRect l="15642" t="16419" r="67179" b="67510"/>
          <a:stretch/>
        </p:blipFill>
        <p:spPr>
          <a:xfrm>
            <a:off x="3292021" y="2264229"/>
            <a:ext cx="5584180" cy="2937134"/>
          </a:xfrm>
          <a:prstGeom prst="rect">
            <a:avLst/>
          </a:prstGeom>
        </p:spPr>
      </p:pic>
    </p:spTree>
    <p:extLst>
      <p:ext uri="{BB962C8B-B14F-4D97-AF65-F5344CB8AC3E}">
        <p14:creationId xmlns:p14="http://schemas.microsoft.com/office/powerpoint/2010/main" val="408440889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325f2f2efed714f7ff612241dd6e862f9c4965"/>
</p:tagLst>
</file>

<file path=ppt/theme/theme1.xml><?xml version="1.0" encoding="utf-8"?>
<a:theme xmlns:a="http://schemas.openxmlformats.org/drawingml/2006/main" name="HDOfficeLightV0">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TM02900720[[fn=Интеграл]]</Template>
  <TotalTime>20014</TotalTime>
  <Words>1841</Words>
  <Application>Microsoft Office PowerPoint</Application>
  <PresentationFormat>Widescreen</PresentationFormat>
  <Paragraphs>409</Paragraphs>
  <Slides>76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76</vt:i4>
      </vt:variant>
    </vt:vector>
  </HeadingPairs>
  <TitlesOfParts>
    <vt:vector size="83" baseType="lpstr">
      <vt:lpstr>Arial</vt:lpstr>
      <vt:lpstr>Calibri</vt:lpstr>
      <vt:lpstr>Calibri Light</vt:lpstr>
      <vt:lpstr>Cambria Math</vt:lpstr>
      <vt:lpstr>Courier New</vt:lpstr>
      <vt:lpstr>Wingdings 2</vt:lpstr>
      <vt:lpstr>HDOfficeLightV0</vt:lpstr>
      <vt:lpstr>Loops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Programs, and C++</dc:title>
  <dc:creator>Sirojiddin Nuriyev</dc:creator>
  <cp:lastModifiedBy>SAMSUNG-LAPTOP</cp:lastModifiedBy>
  <cp:revision>477</cp:revision>
  <dcterms:created xsi:type="dcterms:W3CDTF">2016-07-15T17:25:41Z</dcterms:created>
  <dcterms:modified xsi:type="dcterms:W3CDTF">2017-01-31T09:31:47Z</dcterms:modified>
</cp:coreProperties>
</file>